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3" r:id="rId6"/>
  </p:sldMasterIdLst>
  <p:notesMasterIdLst>
    <p:notesMasterId r:id="rId19"/>
  </p:notesMasterIdLst>
  <p:handoutMasterIdLst>
    <p:handoutMasterId r:id="rId20"/>
  </p:handoutMasterIdLst>
  <p:sldIdLst>
    <p:sldId id="256" r:id="rId7"/>
    <p:sldId id="313" r:id="rId8"/>
    <p:sldId id="258" r:id="rId9"/>
    <p:sldId id="318" r:id="rId10"/>
    <p:sldId id="317" r:id="rId11"/>
    <p:sldId id="319" r:id="rId12"/>
    <p:sldId id="266" r:id="rId13"/>
    <p:sldId id="322" r:id="rId14"/>
    <p:sldId id="323" r:id="rId15"/>
    <p:sldId id="316" r:id="rId16"/>
    <p:sldId id="320" r:id="rId17"/>
    <p:sldId id="31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3650"/>
    <a:srgbClr val="33AFE4"/>
    <a:srgbClr val="0CB2A9"/>
    <a:srgbClr val="0979BF"/>
    <a:srgbClr val="1B458C"/>
    <a:srgbClr val="FFFFFF"/>
    <a:srgbClr val="E5EA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5" autoAdjust="0"/>
    <p:restoredTop sz="66937" autoAdjust="0"/>
  </p:normalViewPr>
  <p:slideViewPr>
    <p:cSldViewPr snapToGrid="0">
      <p:cViewPr varScale="1">
        <p:scale>
          <a:sx n="42" d="100"/>
          <a:sy n="42" d="100"/>
        </p:scale>
        <p:origin x="904" y="40"/>
      </p:cViewPr>
      <p:guideLst/>
    </p:cSldViewPr>
  </p:slideViewPr>
  <p:notesTextViewPr>
    <p:cViewPr>
      <p:scale>
        <a:sx n="1" d="1"/>
        <a:sy n="1" d="1"/>
      </p:scale>
      <p:origin x="0" y="0"/>
    </p:cViewPr>
  </p:notesTextViewPr>
  <p:notesViewPr>
    <p:cSldViewPr snapToGrid="0">
      <p:cViewPr varScale="1">
        <p:scale>
          <a:sx n="70" d="100"/>
          <a:sy n="70" d="100"/>
        </p:scale>
        <p:origin x="2547" y="5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6/11/relationships/changesInfo" Target="changesInfos/changesInfo1.xml"/><Relationship Id="rId20" Type="http://schemas.openxmlformats.org/officeDocument/2006/relationships/handoutMaster" Target="handoutMasters/handoutMaster1.xml"/><Relationship Id="rId16"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Lim" userId="1a7a0b0e-9491-494e-b755-4dedb537c0b3" providerId="ADAL" clId="{F3D755C7-3C3D-45B5-AA53-9D61FCD5B76E}"/>
    <pc:docChg chg="addSld delSld modSld sldOrd">
      <pc:chgData name="Sarah Lim" userId="1a7a0b0e-9491-494e-b755-4dedb537c0b3" providerId="ADAL" clId="{F3D755C7-3C3D-45B5-AA53-9D61FCD5B76E}" dt="2024-08-01T19:44:54.745" v="14" actId="47"/>
      <pc:docMkLst>
        <pc:docMk/>
      </pc:docMkLst>
      <pc:sldChg chg="modSp mod">
        <pc:chgData name="Sarah Lim" userId="1a7a0b0e-9491-494e-b755-4dedb537c0b3" providerId="ADAL" clId="{F3D755C7-3C3D-45B5-AA53-9D61FCD5B76E}" dt="2024-08-01T19:43:23.642" v="5" actId="20577"/>
        <pc:sldMkLst>
          <pc:docMk/>
          <pc:sldMk cId="1941685889" sldId="256"/>
        </pc:sldMkLst>
        <pc:spChg chg="mod">
          <ac:chgData name="Sarah Lim" userId="1a7a0b0e-9491-494e-b755-4dedb537c0b3" providerId="ADAL" clId="{F3D755C7-3C3D-45B5-AA53-9D61FCD5B76E}" dt="2024-08-01T19:43:23.642" v="5" actId="20577"/>
          <ac:spMkLst>
            <pc:docMk/>
            <pc:sldMk cId="1941685889" sldId="256"/>
            <ac:spMk id="3" creationId="{55D6FA27-4144-43B6-8A03-1E65F754EFBD}"/>
          </ac:spMkLst>
        </pc:spChg>
      </pc:sldChg>
      <pc:sldChg chg="del">
        <pc:chgData name="Sarah Lim" userId="1a7a0b0e-9491-494e-b755-4dedb537c0b3" providerId="ADAL" clId="{F3D755C7-3C3D-45B5-AA53-9D61FCD5B76E}" dt="2024-08-01T19:44:47.459" v="13" actId="47"/>
        <pc:sldMkLst>
          <pc:docMk/>
          <pc:sldMk cId="1714876156" sldId="269"/>
        </pc:sldMkLst>
      </pc:sldChg>
      <pc:sldChg chg="del">
        <pc:chgData name="Sarah Lim" userId="1a7a0b0e-9491-494e-b755-4dedb537c0b3" providerId="ADAL" clId="{F3D755C7-3C3D-45B5-AA53-9D61FCD5B76E}" dt="2024-08-01T19:44:38.108" v="10" actId="47"/>
        <pc:sldMkLst>
          <pc:docMk/>
          <pc:sldMk cId="1477448786" sldId="272"/>
        </pc:sldMkLst>
      </pc:sldChg>
      <pc:sldChg chg="ord">
        <pc:chgData name="Sarah Lim" userId="1a7a0b0e-9491-494e-b755-4dedb537c0b3" providerId="ADAL" clId="{F3D755C7-3C3D-45B5-AA53-9D61FCD5B76E}" dt="2024-08-01T19:43:25.777" v="7"/>
        <pc:sldMkLst>
          <pc:docMk/>
          <pc:sldMk cId="216758628" sldId="313"/>
        </pc:sldMkLst>
      </pc:sldChg>
      <pc:sldChg chg="del">
        <pc:chgData name="Sarah Lim" userId="1a7a0b0e-9491-494e-b755-4dedb537c0b3" providerId="ADAL" clId="{F3D755C7-3C3D-45B5-AA53-9D61FCD5B76E}" dt="2024-08-01T19:44:54.745" v="14" actId="47"/>
        <pc:sldMkLst>
          <pc:docMk/>
          <pc:sldMk cId="3571890571" sldId="321"/>
        </pc:sldMkLst>
      </pc:sldChg>
      <pc:sldChg chg="add">
        <pc:chgData name="Sarah Lim" userId="1a7a0b0e-9491-494e-b755-4dedb537c0b3" providerId="ADAL" clId="{F3D755C7-3C3D-45B5-AA53-9D61FCD5B76E}" dt="2024-08-01T19:44:33.319" v="9"/>
        <pc:sldMkLst>
          <pc:docMk/>
          <pc:sldMk cId="997325989" sldId="322"/>
        </pc:sldMkLst>
      </pc:sldChg>
      <pc:sldChg chg="add">
        <pc:chgData name="Sarah Lim" userId="1a7a0b0e-9491-494e-b755-4dedb537c0b3" providerId="ADAL" clId="{F3D755C7-3C3D-45B5-AA53-9D61FCD5B76E}" dt="2024-08-01T19:44:44.686" v="12"/>
        <pc:sldMkLst>
          <pc:docMk/>
          <pc:sldMk cId="4161866304" sldId="32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Column2</c:v>
                </c:pt>
              </c:strCache>
            </c:strRef>
          </c:tx>
          <c:spPr>
            <a:solidFill>
              <a:schemeClr val="accent1">
                <a:alpha val="85000"/>
              </a:schemeClr>
            </a:solidFill>
            <a:ln w="9525" cap="flat" cmpd="sng" algn="ctr">
              <a:solidFill>
                <a:schemeClr val="lt1">
                  <a:alpha val="50000"/>
                </a:schemeClr>
              </a:solidFill>
              <a:round/>
            </a:ln>
            <a:effectLst/>
          </c:spPr>
          <c:invertIfNegative val="0"/>
          <c:dPt>
            <c:idx val="0"/>
            <c:invertIfNegative val="0"/>
            <c:bubble3D val="0"/>
            <c:spPr>
              <a:solidFill>
                <a:srgbClr val="1B458C"/>
              </a:solidFill>
              <a:ln w="9525" cap="flat" cmpd="sng" algn="ctr">
                <a:solidFill>
                  <a:schemeClr val="lt1">
                    <a:alpha val="50000"/>
                  </a:schemeClr>
                </a:solidFill>
                <a:round/>
              </a:ln>
              <a:effectLst/>
            </c:spPr>
            <c:extLst>
              <c:ext xmlns:c16="http://schemas.microsoft.com/office/drawing/2014/chart" uri="{C3380CC4-5D6E-409C-BE32-E72D297353CC}">
                <c16:uniqueId val="{00000001-A415-4713-9347-C252620D37B4}"/>
              </c:ext>
            </c:extLst>
          </c:dPt>
          <c:dPt>
            <c:idx val="1"/>
            <c:invertIfNegative val="0"/>
            <c:bubble3D val="0"/>
            <c:spPr>
              <a:solidFill>
                <a:srgbClr val="33AFE4"/>
              </a:solidFill>
              <a:ln w="9525" cap="flat" cmpd="sng" algn="ctr">
                <a:solidFill>
                  <a:schemeClr val="lt1">
                    <a:alpha val="50000"/>
                  </a:schemeClr>
                </a:solidFill>
                <a:round/>
              </a:ln>
              <a:effectLst/>
            </c:spPr>
            <c:extLst>
              <c:ext xmlns:c16="http://schemas.microsoft.com/office/drawing/2014/chart" uri="{C3380CC4-5D6E-409C-BE32-E72D297353CC}">
                <c16:uniqueId val="{00000003-A415-4713-9347-C252620D37B4}"/>
              </c:ext>
            </c:extLst>
          </c:dPt>
          <c:dPt>
            <c:idx val="2"/>
            <c:invertIfNegative val="0"/>
            <c:bubble3D val="0"/>
            <c:spPr>
              <a:solidFill>
                <a:srgbClr val="0CB2A9"/>
              </a:solidFill>
              <a:ln w="9525" cap="flat" cmpd="sng" algn="ctr">
                <a:solidFill>
                  <a:schemeClr val="lt1">
                    <a:alpha val="50000"/>
                  </a:schemeClr>
                </a:solidFill>
                <a:round/>
              </a:ln>
              <a:effectLst/>
            </c:spPr>
            <c:extLst>
              <c:ext xmlns:c16="http://schemas.microsoft.com/office/drawing/2014/chart" uri="{C3380CC4-5D6E-409C-BE32-E72D297353CC}">
                <c16:uniqueId val="{00000008-A415-4713-9347-C252620D37B4}"/>
              </c:ext>
            </c:extLst>
          </c:dPt>
          <c:dPt>
            <c:idx val="3"/>
            <c:invertIfNegative val="0"/>
            <c:bubble3D val="0"/>
            <c:spPr>
              <a:solidFill>
                <a:srgbClr val="0979BF"/>
              </a:solidFill>
              <a:ln w="9525" cap="flat" cmpd="sng" algn="ctr">
                <a:solidFill>
                  <a:schemeClr val="lt1">
                    <a:alpha val="50000"/>
                  </a:schemeClr>
                </a:solidFill>
                <a:round/>
              </a:ln>
              <a:effectLst/>
            </c:spPr>
            <c:extLst>
              <c:ext xmlns:c16="http://schemas.microsoft.com/office/drawing/2014/chart" uri="{C3380CC4-5D6E-409C-BE32-E72D297353CC}">
                <c16:uniqueId val="{00000005-A415-4713-9347-C252620D37B4}"/>
              </c:ext>
            </c:extLst>
          </c:dPt>
          <c:dLbls>
            <c:dLbl>
              <c:idx val="0"/>
              <c:layout>
                <c:manualLayout>
                  <c:x val="0"/>
                  <c:y val="-4.59375000000005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415-4713-9347-C252620D37B4}"/>
                </c:ext>
              </c:extLst>
            </c:dLbl>
            <c:dLbl>
              <c:idx val="1"/>
              <c:layout>
                <c:manualLayout>
                  <c:x val="0"/>
                  <c:y val="7.2022637795274844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415-4713-9347-C252620D37B4}"/>
                </c:ext>
              </c:extLst>
            </c:dLbl>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8-A415-4713-9347-C252620D37B4}"/>
                </c:ext>
              </c:extLst>
            </c:dLbl>
            <c:dLbl>
              <c:idx val="3"/>
              <c:layout>
                <c:manualLayout>
                  <c:x val="-7.638800644811996E-17"/>
                  <c:y val="1.24185531496062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415-4713-9347-C252620D37B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25365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Total RFIs</c:v>
                </c:pt>
                <c:pt idx="1">
                  <c:v>Offers of Redress accepted</c:v>
                </c:pt>
                <c:pt idx="2">
                  <c:v>UCA not liable/wdrawn/ineligible</c:v>
                </c:pt>
                <c:pt idx="3">
                  <c:v>Offers of DPR accepted</c:v>
                </c:pt>
              </c:strCache>
            </c:strRef>
          </c:cat>
          <c:val>
            <c:numRef>
              <c:f>Sheet1!$B$2:$B$5</c:f>
              <c:numCache>
                <c:formatCode>General</c:formatCode>
                <c:ptCount val="4"/>
                <c:pt idx="0">
                  <c:v>1149</c:v>
                </c:pt>
                <c:pt idx="1">
                  <c:v>609</c:v>
                </c:pt>
                <c:pt idx="2">
                  <c:v>312</c:v>
                </c:pt>
                <c:pt idx="3">
                  <c:v>363</c:v>
                </c:pt>
              </c:numCache>
            </c:numRef>
          </c:val>
          <c:extLst>
            <c:ext xmlns:c16="http://schemas.microsoft.com/office/drawing/2014/chart" uri="{C3380CC4-5D6E-409C-BE32-E72D297353CC}">
              <c16:uniqueId val="{00000006-A415-4713-9347-C252620D37B4}"/>
            </c:ext>
          </c:extLst>
        </c:ser>
        <c:dLbls>
          <c:dLblPos val="inEnd"/>
          <c:showLegendKey val="0"/>
          <c:showVal val="1"/>
          <c:showCatName val="0"/>
          <c:showSerName val="0"/>
          <c:showPercent val="0"/>
          <c:showBubbleSize val="0"/>
        </c:dLbls>
        <c:gapWidth val="65"/>
        <c:axId val="409301912"/>
        <c:axId val="409305832"/>
      </c:barChart>
      <c:catAx>
        <c:axId val="409301912"/>
        <c:scaling>
          <c:orientation val="minMax"/>
        </c:scaling>
        <c:delete val="1"/>
        <c:axPos val="b"/>
        <c:numFmt formatCode="General" sourceLinked="1"/>
        <c:majorTickMark val="none"/>
        <c:minorTickMark val="none"/>
        <c:tickLblPos val="nextTo"/>
        <c:crossAx val="409305832"/>
        <c:crosses val="autoZero"/>
        <c:auto val="1"/>
        <c:lblAlgn val="ctr"/>
        <c:lblOffset val="100"/>
        <c:noMultiLvlLbl val="0"/>
      </c:catAx>
      <c:valAx>
        <c:axId val="409305832"/>
        <c:scaling>
          <c:orientation val="minMax"/>
        </c:scaling>
        <c:delete val="1"/>
        <c:axPos val="l"/>
        <c:numFmt formatCode="General" sourceLinked="1"/>
        <c:majorTickMark val="none"/>
        <c:minorTickMark val="none"/>
        <c:tickLblPos val="nextTo"/>
        <c:crossAx val="409301912"/>
        <c:crosses val="autoZero"/>
        <c:crossBetween val="between"/>
      </c:valAx>
      <c:spPr>
        <a:noFill/>
        <a:ln w="25400">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etaNormal-Roman" panose="020B05020301010201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0347D4-432D-4AD0-9731-C95081F159D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E08EA8E7-5B47-4155-9400-E16C460F85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117706-9C30-420D-8BA1-260E342FCDAE}" type="datetimeFigureOut">
              <a:rPr lang="en-AU" smtClean="0"/>
              <a:t>2/08/2024</a:t>
            </a:fld>
            <a:endParaRPr lang="en-AU"/>
          </a:p>
        </p:txBody>
      </p:sp>
      <p:sp>
        <p:nvSpPr>
          <p:cNvPr id="4" name="Footer Placeholder 3">
            <a:extLst>
              <a:ext uri="{FF2B5EF4-FFF2-40B4-BE49-F238E27FC236}">
                <a16:creationId xmlns:a16="http://schemas.microsoft.com/office/drawing/2014/main" id="{9B37D9F3-E9EF-4B64-B1A7-ACEF895F4DD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B57C8259-0D6D-4DAF-8B05-C01DFEB03E6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6FD915-F15D-45D3-B913-B6875E239494}" type="slidenum">
              <a:rPr lang="en-AU" smtClean="0"/>
              <a:t>‹#›</a:t>
            </a:fld>
            <a:endParaRPr lang="en-AU"/>
          </a:p>
        </p:txBody>
      </p:sp>
    </p:spTree>
    <p:extLst>
      <p:ext uri="{BB962C8B-B14F-4D97-AF65-F5344CB8AC3E}">
        <p14:creationId xmlns:p14="http://schemas.microsoft.com/office/powerpoint/2010/main" val="3377528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7F421C-C39F-41DA-998A-B3CBDFB2DFC6}" type="datetimeFigureOut">
              <a:rPr lang="en-AU" smtClean="0"/>
              <a:t>2/08/2024</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E60E90-D980-4C57-9F0B-EB2FE1BDEDCE}" type="slidenum">
              <a:rPr lang="en-AU" smtClean="0"/>
              <a:t>‹#›</a:t>
            </a:fld>
            <a:endParaRPr lang="en-AU"/>
          </a:p>
        </p:txBody>
      </p:sp>
    </p:spTree>
    <p:extLst>
      <p:ext uri="{BB962C8B-B14F-4D97-AF65-F5344CB8AC3E}">
        <p14:creationId xmlns:p14="http://schemas.microsoft.com/office/powerpoint/2010/main" val="1932462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Acknowledgement </a:t>
            </a:r>
          </a:p>
          <a:p>
            <a:r>
              <a:rPr lang="en-AU" dirty="0"/>
              <a:t>trigger</a:t>
            </a:r>
            <a:endParaRPr lang="en-US" dirty="0"/>
          </a:p>
        </p:txBody>
      </p:sp>
      <p:sp>
        <p:nvSpPr>
          <p:cNvPr id="4" name="Slide Number Placeholder 3"/>
          <p:cNvSpPr>
            <a:spLocks noGrp="1"/>
          </p:cNvSpPr>
          <p:nvPr>
            <p:ph type="sldNum" sz="quarter" idx="5"/>
          </p:nvPr>
        </p:nvSpPr>
        <p:spPr/>
        <p:txBody>
          <a:bodyPr/>
          <a:lstStyle/>
          <a:p>
            <a:fld id="{2BE60E90-D980-4C57-9F0B-EB2FE1BDEDCE}" type="slidenum">
              <a:rPr lang="en-AU" smtClean="0"/>
              <a:t>1</a:t>
            </a:fld>
            <a:endParaRPr lang="en-AU"/>
          </a:p>
        </p:txBody>
      </p:sp>
    </p:spTree>
    <p:extLst>
      <p:ext uri="{BB962C8B-B14F-4D97-AF65-F5344CB8AC3E}">
        <p14:creationId xmlns:p14="http://schemas.microsoft.com/office/powerpoint/2010/main" val="2950539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55CEF9B-4C9F-49E1-A5DE-23173B3DFDA0}" type="slidenum">
              <a:rPr lang="en-AU" smtClean="0"/>
              <a:t>4</a:t>
            </a:fld>
            <a:endParaRPr lang="en-AU"/>
          </a:p>
        </p:txBody>
      </p:sp>
    </p:spTree>
    <p:extLst>
      <p:ext uri="{BB962C8B-B14F-4D97-AF65-F5344CB8AC3E}">
        <p14:creationId xmlns:p14="http://schemas.microsoft.com/office/powerpoint/2010/main" val="2816908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55CEF9B-4C9F-49E1-A5DE-23173B3DFDA0}" type="slidenum">
              <a:rPr lang="en-AU" smtClean="0"/>
              <a:t>5</a:t>
            </a:fld>
            <a:endParaRPr lang="en-AU"/>
          </a:p>
        </p:txBody>
      </p:sp>
    </p:spTree>
    <p:extLst>
      <p:ext uri="{BB962C8B-B14F-4D97-AF65-F5344CB8AC3E}">
        <p14:creationId xmlns:p14="http://schemas.microsoft.com/office/powerpoint/2010/main" val="409870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E60E90-D980-4C57-9F0B-EB2FE1BDEDCE}" type="slidenum">
              <a:rPr lang="en-AU" smtClean="0"/>
              <a:t>6</a:t>
            </a:fld>
            <a:endParaRPr lang="en-AU"/>
          </a:p>
        </p:txBody>
      </p:sp>
    </p:spTree>
    <p:extLst>
      <p:ext uri="{BB962C8B-B14F-4D97-AF65-F5344CB8AC3E}">
        <p14:creationId xmlns:p14="http://schemas.microsoft.com/office/powerpoint/2010/main" val="3386364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RFI process - administrative, no contact with institution, multiple institutions – note WA Synod work</a:t>
            </a:r>
          </a:p>
          <a:p>
            <a:r>
              <a:rPr lang="en-US" dirty="0"/>
              <a:t>IDM – eligibility, quantum, responsibility between institutions, impact of prior payments</a:t>
            </a:r>
          </a:p>
          <a:p>
            <a:r>
              <a:rPr lang="en-US" dirty="0"/>
              <a:t>Offer – 6 months to accept</a:t>
            </a:r>
          </a:p>
          <a:p>
            <a:r>
              <a:rPr lang="en-US" dirty="0"/>
              <a:t>Invoicing – quarterly in arrears, through UCARL</a:t>
            </a:r>
          </a:p>
          <a:p>
            <a:r>
              <a:rPr lang="en-US" dirty="0"/>
              <a:t>DPR – await contact, local response, UCARL role </a:t>
            </a:r>
          </a:p>
        </p:txBody>
      </p:sp>
      <p:sp>
        <p:nvSpPr>
          <p:cNvPr id="4" name="Slide Number Placeholder 3"/>
          <p:cNvSpPr>
            <a:spLocks noGrp="1"/>
          </p:cNvSpPr>
          <p:nvPr>
            <p:ph type="sldNum" sz="quarter" idx="5"/>
          </p:nvPr>
        </p:nvSpPr>
        <p:spPr/>
        <p:txBody>
          <a:bodyPr/>
          <a:lstStyle/>
          <a:p>
            <a:fld id="{2BE60E90-D980-4C57-9F0B-EB2FE1BDEDCE}" type="slidenum">
              <a:rPr lang="en-AU" smtClean="0"/>
              <a:t>7</a:t>
            </a:fld>
            <a:endParaRPr lang="en-AU"/>
          </a:p>
        </p:txBody>
      </p:sp>
    </p:spTree>
    <p:extLst>
      <p:ext uri="{BB962C8B-B14F-4D97-AF65-F5344CB8AC3E}">
        <p14:creationId xmlns:p14="http://schemas.microsoft.com/office/powerpoint/2010/main" val="888279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E60E90-D980-4C57-9F0B-EB2FE1BDEDCE}" type="slidenum">
              <a:rPr lang="en-AU" smtClean="0"/>
              <a:t>8</a:t>
            </a:fld>
            <a:endParaRPr lang="en-AU"/>
          </a:p>
        </p:txBody>
      </p:sp>
    </p:spTree>
    <p:extLst>
      <p:ext uri="{BB962C8B-B14F-4D97-AF65-F5344CB8AC3E}">
        <p14:creationId xmlns:p14="http://schemas.microsoft.com/office/powerpoint/2010/main" val="24163929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91269E8C-1167-4E7D-8277-7FBACDCB8EE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22322"/>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700338"/>
            <a:ext cx="7772400" cy="809624"/>
          </a:xfrm>
        </p:spPr>
        <p:txBody>
          <a:bodyPr anchor="b">
            <a:normAutofit/>
          </a:bodyPr>
          <a:lstStyle>
            <a:lvl1pPr algn="ctr">
              <a:defRPr sz="5000">
                <a:solidFill>
                  <a:schemeClr val="bg1"/>
                </a:solidFill>
                <a:latin typeface="MetaNormal-Roman" panose="020B0502030101020104" pitchFamily="34" charset="0"/>
              </a:defRPr>
            </a:lvl1pPr>
          </a:lstStyle>
          <a:p>
            <a:r>
              <a:rPr lang="en-US" dirty="0"/>
              <a:t>Click to edit Master title style</a:t>
            </a:r>
          </a:p>
        </p:txBody>
      </p:sp>
      <p:sp>
        <p:nvSpPr>
          <p:cNvPr id="3" name="Subtitle 2"/>
          <p:cNvSpPr>
            <a:spLocks noGrp="1"/>
          </p:cNvSpPr>
          <p:nvPr>
            <p:ph type="subTitle" idx="1"/>
          </p:nvPr>
        </p:nvSpPr>
        <p:spPr>
          <a:xfrm>
            <a:off x="1143000" y="3602038"/>
            <a:ext cx="6858000" cy="68421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a:extLst>
              <a:ext uri="{FF2B5EF4-FFF2-40B4-BE49-F238E27FC236}">
                <a16:creationId xmlns:a16="http://schemas.microsoft.com/office/drawing/2014/main" id="{E5489A7D-854A-4CB3-AAFC-FB88D8FF6B4B}"/>
              </a:ext>
            </a:extLst>
          </p:cNvPr>
          <p:cNvPicPr/>
          <p:nvPr userDrawn="1"/>
        </p:nvPicPr>
        <p:blipFill rotWithShape="1">
          <a:blip r:embed="rId3" cstate="print">
            <a:extLst>
              <a:ext uri="{28A0092B-C50C-407E-A947-70E740481C1C}">
                <a14:useLocalDpi xmlns:a14="http://schemas.microsoft.com/office/drawing/2010/main" val="0"/>
              </a:ext>
            </a:extLst>
          </a:blip>
          <a:srcRect r="79591"/>
          <a:stretch/>
        </p:blipFill>
        <p:spPr>
          <a:xfrm>
            <a:off x="4061757" y="1701658"/>
            <a:ext cx="1020486" cy="991155"/>
          </a:xfrm>
          <a:prstGeom prst="rect">
            <a:avLst/>
          </a:prstGeom>
        </p:spPr>
      </p:pic>
    </p:spTree>
    <p:extLst>
      <p:ext uri="{BB962C8B-B14F-4D97-AF65-F5344CB8AC3E}">
        <p14:creationId xmlns:p14="http://schemas.microsoft.com/office/powerpoint/2010/main" val="2843018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D9E31-5586-4F64-AF19-AC59633EC0B1}"/>
              </a:ext>
            </a:extLst>
          </p:cNvPr>
          <p:cNvSpPr>
            <a:spLocks noGrp="1"/>
          </p:cNvSpPr>
          <p:nvPr>
            <p:ph type="title"/>
          </p:nvPr>
        </p:nvSpPr>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FB83B48-1CAE-4105-B073-86AF66B561D9}"/>
              </a:ext>
            </a:extLst>
          </p:cNvPr>
          <p:cNvSpPr>
            <a:spLocks noGrp="1"/>
          </p:cNvSpPr>
          <p:nvPr>
            <p:ph idx="1"/>
          </p:nvPr>
        </p:nvSpPr>
        <p:spPr>
          <a:xfrm>
            <a:off x="628650" y="1584959"/>
            <a:ext cx="7886700" cy="45920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59475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6DBE0B4-952C-4E1C-8A5C-DBC7016C09C6}"/>
              </a:ext>
            </a:extLst>
          </p:cNvPr>
          <p:cNvSpPr/>
          <p:nvPr userDrawn="1"/>
        </p:nvSpPr>
        <p:spPr>
          <a:xfrm>
            <a:off x="628649" y="1447799"/>
            <a:ext cx="7886699" cy="4886387"/>
          </a:xfrm>
          <a:prstGeom prst="roundRect">
            <a:avLst>
              <a:gd name="adj" fmla="val 4635"/>
            </a:avLst>
          </a:prstGeom>
          <a:solidFill>
            <a:srgbClr val="DFE5E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B358195F-CC32-4379-A626-CDF580187682}"/>
              </a:ext>
            </a:extLst>
          </p:cNvPr>
          <p:cNvSpPr>
            <a:spLocks noGrp="1"/>
          </p:cNvSpPr>
          <p:nvPr>
            <p:ph type="title"/>
          </p:nvPr>
        </p:nvSpPr>
        <p:spPr/>
        <p:txBody>
          <a:bodyPr/>
          <a:lstStyle/>
          <a:p>
            <a:r>
              <a:rPr lang="en-US"/>
              <a:t>Click to edit Master title style</a:t>
            </a:r>
            <a:endParaRPr lang="en-AU"/>
          </a:p>
        </p:txBody>
      </p:sp>
      <p:sp>
        <p:nvSpPr>
          <p:cNvPr id="5" name="Text Placeholder 4">
            <a:extLst>
              <a:ext uri="{FF2B5EF4-FFF2-40B4-BE49-F238E27FC236}">
                <a16:creationId xmlns:a16="http://schemas.microsoft.com/office/drawing/2014/main" id="{624C61DE-E44A-4AE9-B61B-B1FF19CCED80}"/>
              </a:ext>
            </a:extLst>
          </p:cNvPr>
          <p:cNvSpPr>
            <a:spLocks noGrp="1"/>
          </p:cNvSpPr>
          <p:nvPr>
            <p:ph type="body" sz="quarter" idx="10"/>
          </p:nvPr>
        </p:nvSpPr>
        <p:spPr>
          <a:xfrm>
            <a:off x="950913" y="1711960"/>
            <a:ext cx="7229475" cy="4373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9219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AAFC1-545C-46AF-8C8A-0DDF86AAF5C7}"/>
              </a:ext>
            </a:extLst>
          </p:cNvPr>
          <p:cNvSpPr>
            <a:spLocks noGrp="1"/>
          </p:cNvSpPr>
          <p:nvPr>
            <p:ph type="title"/>
          </p:nvPr>
        </p:nvSpPr>
        <p:spPr/>
        <p:txBody>
          <a:bodyPr/>
          <a:lstStyle/>
          <a:p>
            <a:r>
              <a:rPr lang="en-US"/>
              <a:t>Click to edit Master title style</a:t>
            </a:r>
            <a:endParaRPr lang="en-AU"/>
          </a:p>
        </p:txBody>
      </p:sp>
      <p:sp>
        <p:nvSpPr>
          <p:cNvPr id="3" name="Rectangle: Rounded Corners 2">
            <a:extLst>
              <a:ext uri="{FF2B5EF4-FFF2-40B4-BE49-F238E27FC236}">
                <a16:creationId xmlns:a16="http://schemas.microsoft.com/office/drawing/2014/main" id="{EB37F4B4-494D-4CB9-9FFD-AC2ABA9DB94A}"/>
              </a:ext>
            </a:extLst>
          </p:cNvPr>
          <p:cNvSpPr/>
          <p:nvPr userDrawn="1"/>
        </p:nvSpPr>
        <p:spPr>
          <a:xfrm>
            <a:off x="3569639" y="3576448"/>
            <a:ext cx="2004722" cy="2659886"/>
          </a:xfrm>
          <a:prstGeom prst="roundRect">
            <a:avLst>
              <a:gd name="adj" fmla="val 13319"/>
            </a:avLst>
          </a:prstGeom>
          <a:solidFill>
            <a:srgbClr val="DFE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Rounded Corners 3">
            <a:extLst>
              <a:ext uri="{FF2B5EF4-FFF2-40B4-BE49-F238E27FC236}">
                <a16:creationId xmlns:a16="http://schemas.microsoft.com/office/drawing/2014/main" id="{00DC09D0-01D5-4143-BFA5-9AA670293476}"/>
              </a:ext>
            </a:extLst>
          </p:cNvPr>
          <p:cNvSpPr/>
          <p:nvPr userDrawn="1"/>
        </p:nvSpPr>
        <p:spPr>
          <a:xfrm>
            <a:off x="5800462" y="3574762"/>
            <a:ext cx="2004722" cy="2659887"/>
          </a:xfrm>
          <a:prstGeom prst="roundRect">
            <a:avLst>
              <a:gd name="adj" fmla="val 12482"/>
            </a:avLst>
          </a:prstGeom>
          <a:solidFill>
            <a:srgbClr val="C0C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Rounded Corners 4">
            <a:extLst>
              <a:ext uri="{FF2B5EF4-FFF2-40B4-BE49-F238E27FC236}">
                <a16:creationId xmlns:a16="http://schemas.microsoft.com/office/drawing/2014/main" id="{D5E40CD3-9691-4F4F-9375-D194D5CBD070}"/>
              </a:ext>
            </a:extLst>
          </p:cNvPr>
          <p:cNvSpPr/>
          <p:nvPr userDrawn="1"/>
        </p:nvSpPr>
        <p:spPr>
          <a:xfrm>
            <a:off x="1338816" y="3576447"/>
            <a:ext cx="2004722" cy="2659887"/>
          </a:xfrm>
          <a:prstGeom prst="roundRect">
            <a:avLst>
              <a:gd name="adj" fmla="val 12482"/>
            </a:avLst>
          </a:prstGeom>
          <a:solidFill>
            <a:srgbClr val="C0C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 Placeholder 6">
            <a:extLst>
              <a:ext uri="{FF2B5EF4-FFF2-40B4-BE49-F238E27FC236}">
                <a16:creationId xmlns:a16="http://schemas.microsoft.com/office/drawing/2014/main" id="{3951371E-D2A3-436C-9621-D4C5775679D0}"/>
              </a:ext>
            </a:extLst>
          </p:cNvPr>
          <p:cNvSpPr>
            <a:spLocks noGrp="1"/>
          </p:cNvSpPr>
          <p:nvPr>
            <p:ph type="body" sz="quarter" idx="10"/>
          </p:nvPr>
        </p:nvSpPr>
        <p:spPr>
          <a:xfrm>
            <a:off x="629443" y="1584960"/>
            <a:ext cx="7885113" cy="17759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Text Placeholder 8">
            <a:extLst>
              <a:ext uri="{FF2B5EF4-FFF2-40B4-BE49-F238E27FC236}">
                <a16:creationId xmlns:a16="http://schemas.microsoft.com/office/drawing/2014/main" id="{401C7568-2D2C-4987-BB3C-00228F5E9155}"/>
              </a:ext>
            </a:extLst>
          </p:cNvPr>
          <p:cNvSpPr>
            <a:spLocks noGrp="1"/>
          </p:cNvSpPr>
          <p:nvPr>
            <p:ph type="body" sz="quarter" idx="11" hasCustomPrompt="1"/>
          </p:nvPr>
        </p:nvSpPr>
        <p:spPr>
          <a:xfrm>
            <a:off x="1420427" y="3757736"/>
            <a:ext cx="1841500" cy="2293937"/>
          </a:xfrm>
        </p:spPr>
        <p:txBody>
          <a:bodyPr/>
          <a:lstStyle/>
          <a:p>
            <a:pPr lvl="0"/>
            <a:r>
              <a:rPr lang="en-US" dirty="0"/>
              <a:t>Third level</a:t>
            </a:r>
          </a:p>
          <a:p>
            <a:pPr lvl="1"/>
            <a:r>
              <a:rPr lang="en-US" dirty="0"/>
              <a:t>Fourth level</a:t>
            </a:r>
          </a:p>
          <a:p>
            <a:pPr lvl="2"/>
            <a:r>
              <a:rPr lang="en-US" dirty="0"/>
              <a:t>Fifth level</a:t>
            </a:r>
            <a:endParaRPr lang="en-AU" dirty="0"/>
          </a:p>
        </p:txBody>
      </p:sp>
      <p:sp>
        <p:nvSpPr>
          <p:cNvPr id="10" name="Text Placeholder 8">
            <a:extLst>
              <a:ext uri="{FF2B5EF4-FFF2-40B4-BE49-F238E27FC236}">
                <a16:creationId xmlns:a16="http://schemas.microsoft.com/office/drawing/2014/main" id="{BB06ECCC-2339-4B71-9DB3-711ED80D0F17}"/>
              </a:ext>
            </a:extLst>
          </p:cNvPr>
          <p:cNvSpPr>
            <a:spLocks noGrp="1"/>
          </p:cNvSpPr>
          <p:nvPr>
            <p:ph type="body" sz="quarter" idx="12" hasCustomPrompt="1"/>
          </p:nvPr>
        </p:nvSpPr>
        <p:spPr>
          <a:xfrm>
            <a:off x="3651250" y="3757736"/>
            <a:ext cx="1841500" cy="2293937"/>
          </a:xfrm>
        </p:spPr>
        <p:txBody>
          <a:bodyPr/>
          <a:lstStyle/>
          <a:p>
            <a:pPr lvl="0"/>
            <a:r>
              <a:rPr lang="en-US" dirty="0"/>
              <a:t>Third level</a:t>
            </a:r>
          </a:p>
          <a:p>
            <a:pPr lvl="1"/>
            <a:r>
              <a:rPr lang="en-US" dirty="0"/>
              <a:t>Fourth level</a:t>
            </a:r>
          </a:p>
          <a:p>
            <a:pPr lvl="2"/>
            <a:r>
              <a:rPr lang="en-US" dirty="0"/>
              <a:t>Fifth level</a:t>
            </a:r>
            <a:endParaRPr lang="en-AU" dirty="0"/>
          </a:p>
        </p:txBody>
      </p:sp>
      <p:sp>
        <p:nvSpPr>
          <p:cNvPr id="11" name="Text Placeholder 8">
            <a:extLst>
              <a:ext uri="{FF2B5EF4-FFF2-40B4-BE49-F238E27FC236}">
                <a16:creationId xmlns:a16="http://schemas.microsoft.com/office/drawing/2014/main" id="{41B156A1-53F5-4F4E-A1A7-C728F9B1275F}"/>
              </a:ext>
            </a:extLst>
          </p:cNvPr>
          <p:cNvSpPr>
            <a:spLocks noGrp="1"/>
          </p:cNvSpPr>
          <p:nvPr>
            <p:ph type="body" sz="quarter" idx="13" hasCustomPrompt="1"/>
          </p:nvPr>
        </p:nvSpPr>
        <p:spPr>
          <a:xfrm>
            <a:off x="5885792" y="3757736"/>
            <a:ext cx="1841500" cy="2293937"/>
          </a:xfrm>
        </p:spPr>
        <p:txBody>
          <a:bodyPr/>
          <a:lstStyle/>
          <a:p>
            <a:pPr lvl="0"/>
            <a:r>
              <a:rPr lang="en-US" dirty="0"/>
              <a:t>Third level</a:t>
            </a:r>
          </a:p>
          <a:p>
            <a:pPr lvl="1"/>
            <a:r>
              <a:rPr lang="en-US" dirty="0"/>
              <a:t>Fourth level</a:t>
            </a:r>
          </a:p>
          <a:p>
            <a:pPr lvl="2"/>
            <a:r>
              <a:rPr lang="en-US" dirty="0"/>
              <a:t>Fifth level</a:t>
            </a:r>
            <a:endParaRPr lang="en-AU" dirty="0"/>
          </a:p>
        </p:txBody>
      </p:sp>
    </p:spTree>
    <p:extLst>
      <p:ext uri="{BB962C8B-B14F-4D97-AF65-F5344CB8AC3E}">
        <p14:creationId xmlns:p14="http://schemas.microsoft.com/office/powerpoint/2010/main" val="6386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68C0A-6997-4F6B-80C1-78C333A2007D}"/>
              </a:ext>
            </a:extLst>
          </p:cNvPr>
          <p:cNvSpPr>
            <a:spLocks noGrp="1"/>
          </p:cNvSpPr>
          <p:nvPr>
            <p:ph type="title"/>
          </p:nvPr>
        </p:nvSpPr>
        <p:spPr/>
        <p:txBody>
          <a:bodyPr/>
          <a:lstStyle/>
          <a:p>
            <a:r>
              <a:rPr lang="en-US"/>
              <a:t>Click to edit Master title style</a:t>
            </a:r>
            <a:endParaRPr lang="en-AU"/>
          </a:p>
        </p:txBody>
      </p:sp>
      <p:sp>
        <p:nvSpPr>
          <p:cNvPr id="3" name="Rectangle: Rounded Corners 2">
            <a:extLst>
              <a:ext uri="{FF2B5EF4-FFF2-40B4-BE49-F238E27FC236}">
                <a16:creationId xmlns:a16="http://schemas.microsoft.com/office/drawing/2014/main" id="{F43ABF82-C1CB-4688-94B4-89F5B2913E37}"/>
              </a:ext>
            </a:extLst>
          </p:cNvPr>
          <p:cNvSpPr/>
          <p:nvPr userDrawn="1"/>
        </p:nvSpPr>
        <p:spPr>
          <a:xfrm>
            <a:off x="628649" y="1518919"/>
            <a:ext cx="7886699" cy="4815267"/>
          </a:xfrm>
          <a:prstGeom prst="roundRect">
            <a:avLst>
              <a:gd name="adj" fmla="val 4635"/>
            </a:avLst>
          </a:prstGeom>
          <a:solidFill>
            <a:srgbClr val="DFE5E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190BF79E-07AE-4E5E-901D-BD109A6EB5EC}"/>
              </a:ext>
            </a:extLst>
          </p:cNvPr>
          <p:cNvSpPr>
            <a:spLocks noGrp="1"/>
          </p:cNvSpPr>
          <p:nvPr>
            <p:ph type="pic" sz="quarter" idx="10"/>
          </p:nvPr>
        </p:nvSpPr>
        <p:spPr>
          <a:xfrm>
            <a:off x="953294" y="1762760"/>
            <a:ext cx="7237412" cy="4240623"/>
          </a:xfrm>
        </p:spPr>
        <p:txBody>
          <a:bodyPr/>
          <a:lstStyle/>
          <a:p>
            <a:endParaRPr lang="en-AU"/>
          </a:p>
        </p:txBody>
      </p:sp>
    </p:spTree>
    <p:extLst>
      <p:ext uri="{BB962C8B-B14F-4D97-AF65-F5344CB8AC3E}">
        <p14:creationId xmlns:p14="http://schemas.microsoft.com/office/powerpoint/2010/main" val="1676926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F32689-B71A-4C04-914A-B3BC3DA0564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22322"/>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A726B990-9E7A-4258-A016-8FD2E536D02E}"/>
              </a:ext>
            </a:extLst>
          </p:cNvPr>
          <p:cNvSpPr>
            <a:spLocks noGrp="1"/>
          </p:cNvSpPr>
          <p:nvPr>
            <p:ph type="ctrTitle"/>
          </p:nvPr>
        </p:nvSpPr>
        <p:spPr>
          <a:xfrm>
            <a:off x="685800" y="2700338"/>
            <a:ext cx="7772400" cy="809624"/>
          </a:xfrm>
        </p:spPr>
        <p:txBody>
          <a:bodyPr anchor="b">
            <a:normAutofit/>
          </a:bodyPr>
          <a:lstStyle>
            <a:lvl1pPr algn="ctr">
              <a:defRPr sz="5000">
                <a:solidFill>
                  <a:schemeClr val="bg1"/>
                </a:solidFill>
                <a:latin typeface="MetaNormal-Roman" panose="020B0502030101020104" pitchFamily="34" charset="0"/>
              </a:defRPr>
            </a:lvl1pPr>
          </a:lstStyle>
          <a:p>
            <a:r>
              <a:rPr lang="en-US" dirty="0"/>
              <a:t>Click to edit Master title style</a:t>
            </a:r>
          </a:p>
        </p:txBody>
      </p:sp>
    </p:spTree>
    <p:extLst>
      <p:ext uri="{BB962C8B-B14F-4D97-AF65-F5344CB8AC3E}">
        <p14:creationId xmlns:p14="http://schemas.microsoft.com/office/powerpoint/2010/main" val="64371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AC44E0-B0D8-4772-99C4-C906ABB59E7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Background pattern&#10;&#10;Description automatically generated">
            <a:extLst>
              <a:ext uri="{FF2B5EF4-FFF2-40B4-BE49-F238E27FC236}">
                <a16:creationId xmlns:a16="http://schemas.microsoft.com/office/drawing/2014/main" id="{DE4D6B62-A0C1-4310-B7DA-2D0D1290E8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4075" y="903727"/>
            <a:ext cx="4815850" cy="5050546"/>
          </a:xfrm>
          <a:prstGeom prst="rect">
            <a:avLst/>
          </a:prstGeom>
        </p:spPr>
      </p:pic>
      <p:sp>
        <p:nvSpPr>
          <p:cNvPr id="4" name="Rectangle: Rounded Corners 3">
            <a:extLst>
              <a:ext uri="{FF2B5EF4-FFF2-40B4-BE49-F238E27FC236}">
                <a16:creationId xmlns:a16="http://schemas.microsoft.com/office/drawing/2014/main" id="{DCF58992-7A5E-4DCE-9A8C-66D19870C86B}"/>
              </a:ext>
            </a:extLst>
          </p:cNvPr>
          <p:cNvSpPr/>
          <p:nvPr userDrawn="1"/>
        </p:nvSpPr>
        <p:spPr>
          <a:xfrm>
            <a:off x="802006" y="559087"/>
            <a:ext cx="7539988" cy="5739826"/>
          </a:xfrm>
          <a:prstGeom prst="roundRect">
            <a:avLst>
              <a:gd name="adj" fmla="val 4635"/>
            </a:avLst>
          </a:prstGeom>
          <a:solidFill>
            <a:srgbClr val="DFE5E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5266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DDB53C-5B64-4CDB-8413-75D39B77851A}" type="datetimeFigureOut">
              <a:rPr lang="en-AU" smtClean="0"/>
              <a:t>2/08/2024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FEC8CC8-B102-44FD-9323-CFD77E89BA39}" type="slidenum">
              <a:rPr lang="en-AU" smtClean="0"/>
              <a:t>‹#›</a:t>
            </a:fld>
            <a:endParaRPr lang="en-AU"/>
          </a:p>
        </p:txBody>
      </p:sp>
    </p:spTree>
    <p:extLst>
      <p:ext uri="{BB962C8B-B14F-4D97-AF65-F5344CB8AC3E}">
        <p14:creationId xmlns:p14="http://schemas.microsoft.com/office/powerpoint/2010/main" val="1185565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71B9D4-A6B2-4F93-86C1-2E04C2E2D254}"/>
              </a:ext>
            </a:extLst>
          </p:cNvPr>
          <p:cNvSpPr/>
          <p:nvPr userDrawn="1"/>
        </p:nvSpPr>
        <p:spPr>
          <a:xfrm>
            <a:off x="0" y="0"/>
            <a:ext cx="9144000" cy="1151097"/>
          </a:xfrm>
          <a:prstGeom prst="rect">
            <a:avLst/>
          </a:prstGeom>
          <a:solidFill>
            <a:srgbClr val="253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Placeholder 1"/>
          <p:cNvSpPr>
            <a:spLocks noGrp="1"/>
          </p:cNvSpPr>
          <p:nvPr>
            <p:ph type="title"/>
          </p:nvPr>
        </p:nvSpPr>
        <p:spPr>
          <a:xfrm>
            <a:off x="628651" y="365127"/>
            <a:ext cx="6474278" cy="79474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564639"/>
            <a:ext cx="7886700" cy="461232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Background pattern&#10;&#10;Description automatically generated">
            <a:extLst>
              <a:ext uri="{FF2B5EF4-FFF2-40B4-BE49-F238E27FC236}">
                <a16:creationId xmlns:a16="http://schemas.microsoft.com/office/drawing/2014/main" id="{8FE84369-4B48-4EDF-A073-C5BCB12318A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60000">
            <a:off x="7039027" y="105729"/>
            <a:ext cx="1476323" cy="1540805"/>
          </a:xfrm>
          <a:prstGeom prst="rect">
            <a:avLst/>
          </a:prstGeom>
        </p:spPr>
      </p:pic>
    </p:spTree>
    <p:extLst>
      <p:ext uri="{BB962C8B-B14F-4D97-AF65-F5344CB8AC3E}">
        <p14:creationId xmlns:p14="http://schemas.microsoft.com/office/powerpoint/2010/main" val="2974026691"/>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74" r:id="rId3"/>
    <p:sldLayoutId id="2147483663" r:id="rId4"/>
    <p:sldLayoutId id="2147483664" r:id="rId5"/>
    <p:sldLayoutId id="2147483666" r:id="rId6"/>
    <p:sldLayoutId id="2147483667" r:id="rId7"/>
  </p:sldLayoutIdLst>
  <p:txStyles>
    <p:titleStyle>
      <a:lvl1pPr algn="l" defTabSz="914400" rtl="0" eaLnBrk="1" latinLnBrk="0" hangingPunct="1">
        <a:lnSpc>
          <a:spcPct val="90000"/>
        </a:lnSpc>
        <a:spcBef>
          <a:spcPct val="0"/>
        </a:spcBef>
        <a:buNone/>
        <a:defRPr sz="3800" kern="1200">
          <a:solidFill>
            <a:schemeClr val="bg1"/>
          </a:solidFill>
          <a:latin typeface="MetaNormal-Roman" panose="020B05020301010201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rgbClr val="253650"/>
          </a:solidFill>
          <a:latin typeface="MetaNormal-Roman" panose="020B05020301010201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rgbClr val="253650"/>
          </a:solidFill>
          <a:latin typeface="MetaNormal-Roman" panose="020B05020301010201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53650"/>
          </a:solidFill>
          <a:latin typeface="MetaNormal-Roman" panose="020B05020301010201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53650"/>
          </a:solidFill>
          <a:latin typeface="MetaNormal-Roman" panose="020B05020301010201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253650"/>
          </a:solidFill>
          <a:latin typeface="MetaNormal-Roman" panose="020B05020301010201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DDB53C-5B64-4CDB-8413-75D39B77851A}" type="datetimeFigureOut">
              <a:rPr lang="en-AU" smtClean="0"/>
              <a:t>2/08/2024</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EC8CC8-B102-44FD-9323-CFD77E89BA39}" type="slidenum">
              <a:rPr lang="en-AU" smtClean="0"/>
              <a:t>‹#›</a:t>
            </a:fld>
            <a:endParaRPr lang="en-AU"/>
          </a:p>
        </p:txBody>
      </p:sp>
    </p:spTree>
    <p:extLst>
      <p:ext uri="{BB962C8B-B14F-4D97-AF65-F5344CB8AC3E}">
        <p14:creationId xmlns:p14="http://schemas.microsoft.com/office/powerpoint/2010/main" val="3872270066"/>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mailto:sarahL@redress.uca.org.au"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11BBC-323F-471A-819B-CD99457C9B28}"/>
              </a:ext>
            </a:extLst>
          </p:cNvPr>
          <p:cNvSpPr>
            <a:spLocks noGrp="1"/>
          </p:cNvSpPr>
          <p:nvPr>
            <p:ph type="ctrTitle"/>
          </p:nvPr>
        </p:nvSpPr>
        <p:spPr/>
        <p:txBody>
          <a:bodyPr>
            <a:normAutofit fontScale="90000"/>
          </a:bodyPr>
          <a:lstStyle/>
          <a:p>
            <a:pPr>
              <a:spcAft>
                <a:spcPts val="1200"/>
              </a:spcAft>
            </a:pPr>
            <a:r>
              <a:rPr lang="en-AU" sz="4400" dirty="0">
                <a:solidFill>
                  <a:schemeClr val="bg1"/>
                </a:solidFill>
                <a:latin typeface="MetaNormal-Roman" panose="020B0502030101020104" pitchFamily="34" charset="0"/>
              </a:rPr>
              <a:t>National Redress Scheme briefing</a:t>
            </a:r>
          </a:p>
        </p:txBody>
      </p:sp>
      <p:sp>
        <p:nvSpPr>
          <p:cNvPr id="3" name="Subtitle 2">
            <a:extLst>
              <a:ext uri="{FF2B5EF4-FFF2-40B4-BE49-F238E27FC236}">
                <a16:creationId xmlns:a16="http://schemas.microsoft.com/office/drawing/2014/main" id="{55D6FA27-4144-43B6-8A03-1E65F754EFBD}"/>
              </a:ext>
            </a:extLst>
          </p:cNvPr>
          <p:cNvSpPr>
            <a:spLocks noGrp="1"/>
          </p:cNvSpPr>
          <p:nvPr>
            <p:ph type="subTitle" idx="1"/>
          </p:nvPr>
        </p:nvSpPr>
        <p:spPr/>
        <p:txBody>
          <a:bodyPr vert="horz" lIns="91440" tIns="45720" rIns="91440" bIns="45720" rtlCol="0" anchor="t">
            <a:normAutofit fontScale="77500" lnSpcReduction="20000"/>
          </a:bodyPr>
          <a:lstStyle/>
          <a:p>
            <a:r>
              <a:rPr lang="en-AU" sz="3000" dirty="0">
                <a:solidFill>
                  <a:schemeClr val="bg1"/>
                </a:solidFill>
                <a:latin typeface="MetaNormal-Roman" panose="020B0502030101020104" pitchFamily="34" charset="0"/>
              </a:rPr>
              <a:t>UCA Redress Ltd</a:t>
            </a:r>
          </a:p>
          <a:p>
            <a:r>
              <a:rPr lang="en-AU" dirty="0">
                <a:latin typeface="MetaNormal-Roman"/>
              </a:rPr>
              <a:t>August 2024</a:t>
            </a:r>
          </a:p>
        </p:txBody>
      </p:sp>
    </p:spTree>
    <p:extLst>
      <p:ext uri="{BB962C8B-B14F-4D97-AF65-F5344CB8AC3E}">
        <p14:creationId xmlns:p14="http://schemas.microsoft.com/office/powerpoint/2010/main" val="1941685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0F5FE-01DF-4AC2-93F9-0E3AE75FB68A}"/>
              </a:ext>
            </a:extLst>
          </p:cNvPr>
          <p:cNvSpPr>
            <a:spLocks noGrp="1"/>
          </p:cNvSpPr>
          <p:nvPr>
            <p:ph type="title"/>
          </p:nvPr>
        </p:nvSpPr>
        <p:spPr/>
        <p:txBody>
          <a:bodyPr/>
          <a:lstStyle/>
          <a:p>
            <a:r>
              <a:rPr lang="en-AU" dirty="0"/>
              <a:t>What have we learned…	</a:t>
            </a:r>
          </a:p>
        </p:txBody>
      </p:sp>
      <p:sp>
        <p:nvSpPr>
          <p:cNvPr id="3" name="Content Placeholder 2">
            <a:extLst>
              <a:ext uri="{FF2B5EF4-FFF2-40B4-BE49-F238E27FC236}">
                <a16:creationId xmlns:a16="http://schemas.microsoft.com/office/drawing/2014/main" id="{C242BC4A-D1BC-4B2D-8B2F-372862B082E1}"/>
              </a:ext>
            </a:extLst>
          </p:cNvPr>
          <p:cNvSpPr>
            <a:spLocks noGrp="1"/>
          </p:cNvSpPr>
          <p:nvPr>
            <p:ph idx="1"/>
          </p:nvPr>
        </p:nvSpPr>
        <p:spPr>
          <a:xfrm>
            <a:off x="503010" y="1465941"/>
            <a:ext cx="8742590" cy="5331732"/>
          </a:xfrm>
        </p:spPr>
        <p:txBody>
          <a:bodyPr>
            <a:normAutofit fontScale="92500" lnSpcReduction="20000"/>
          </a:bodyPr>
          <a:lstStyle/>
          <a:p>
            <a:r>
              <a:rPr lang="en-AU" sz="4000" dirty="0"/>
              <a:t>76% out-of-home care, mid-late 1900s – group homes, foster care, missions</a:t>
            </a:r>
          </a:p>
          <a:p>
            <a:r>
              <a:rPr lang="en-AU" sz="4000" dirty="0"/>
              <a:t>13% - </a:t>
            </a:r>
            <a:r>
              <a:rPr lang="en-AU" sz="4000"/>
              <a:t>congregational abuse</a:t>
            </a:r>
            <a:endParaRPr lang="en-AU" sz="4000" dirty="0"/>
          </a:p>
          <a:p>
            <a:r>
              <a:rPr lang="en-AU" sz="4000" dirty="0"/>
              <a:t>Where grooming does and doesn’t occur</a:t>
            </a:r>
          </a:p>
          <a:p>
            <a:r>
              <a:rPr lang="en-AU" sz="4000" dirty="0"/>
              <a:t>Lifelong impact of abuse</a:t>
            </a:r>
          </a:p>
          <a:p>
            <a:r>
              <a:rPr lang="en-AU" sz="4000" dirty="0"/>
              <a:t>Low take up of DPRs – common across institutions</a:t>
            </a:r>
          </a:p>
          <a:p>
            <a:r>
              <a:rPr lang="en-AU" sz="4000" dirty="0"/>
              <a:t>Trauma informed practice is critical</a:t>
            </a:r>
          </a:p>
          <a:p>
            <a:r>
              <a:rPr lang="en-AU" sz="4000" dirty="0"/>
              <a:t>Vicarious trauma for staff needs to be managed</a:t>
            </a:r>
          </a:p>
          <a:p>
            <a:pPr marL="0" indent="0">
              <a:buNone/>
            </a:pPr>
            <a:endParaRPr lang="en-AU" dirty="0"/>
          </a:p>
          <a:p>
            <a:pPr marL="0" indent="0">
              <a:buNone/>
            </a:pPr>
            <a:endParaRPr lang="en-AU" dirty="0"/>
          </a:p>
          <a:p>
            <a:endParaRPr lang="en-AU" dirty="0"/>
          </a:p>
        </p:txBody>
      </p:sp>
    </p:spTree>
    <p:extLst>
      <p:ext uri="{BB962C8B-B14F-4D97-AF65-F5344CB8AC3E}">
        <p14:creationId xmlns:p14="http://schemas.microsoft.com/office/powerpoint/2010/main" val="3048087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0F5FE-01DF-4AC2-93F9-0E3AE75FB68A}"/>
              </a:ext>
            </a:extLst>
          </p:cNvPr>
          <p:cNvSpPr>
            <a:spLocks noGrp="1"/>
          </p:cNvSpPr>
          <p:nvPr>
            <p:ph type="title"/>
          </p:nvPr>
        </p:nvSpPr>
        <p:spPr/>
        <p:txBody>
          <a:bodyPr/>
          <a:lstStyle/>
          <a:p>
            <a:r>
              <a:rPr lang="en-AU" dirty="0"/>
              <a:t>For Queensland	</a:t>
            </a:r>
          </a:p>
        </p:txBody>
      </p:sp>
      <p:sp>
        <p:nvSpPr>
          <p:cNvPr id="3" name="Content Placeholder 2">
            <a:extLst>
              <a:ext uri="{FF2B5EF4-FFF2-40B4-BE49-F238E27FC236}">
                <a16:creationId xmlns:a16="http://schemas.microsoft.com/office/drawing/2014/main" id="{C242BC4A-D1BC-4B2D-8B2F-372862B082E1}"/>
              </a:ext>
            </a:extLst>
          </p:cNvPr>
          <p:cNvSpPr>
            <a:spLocks noGrp="1"/>
          </p:cNvSpPr>
          <p:nvPr>
            <p:ph idx="1"/>
          </p:nvPr>
        </p:nvSpPr>
        <p:spPr>
          <a:xfrm>
            <a:off x="200705" y="1349827"/>
            <a:ext cx="8742590" cy="5331732"/>
          </a:xfrm>
        </p:spPr>
        <p:txBody>
          <a:bodyPr>
            <a:normAutofit/>
          </a:bodyPr>
          <a:lstStyle/>
          <a:p>
            <a:r>
              <a:rPr lang="en-AU" sz="4000" dirty="0"/>
              <a:t>High number of applications – often person abused in more than one UCA institution and also in other institutions – unstable placement system in Qld</a:t>
            </a:r>
          </a:p>
          <a:p>
            <a:r>
              <a:rPr lang="en-AU" sz="4000" dirty="0"/>
              <a:t>Lower average payment per application – split between multiple institutions and the state of Qld</a:t>
            </a:r>
          </a:p>
          <a:p>
            <a:r>
              <a:rPr lang="en-AU" sz="4000" dirty="0"/>
              <a:t>Experienced legal team supporting redress (and civil claim) processes</a:t>
            </a:r>
          </a:p>
          <a:p>
            <a:pPr marL="0" indent="0">
              <a:buNone/>
            </a:pPr>
            <a:endParaRPr lang="en-AU" dirty="0"/>
          </a:p>
          <a:p>
            <a:pPr marL="0" indent="0">
              <a:buNone/>
            </a:pPr>
            <a:endParaRPr lang="en-AU" dirty="0"/>
          </a:p>
          <a:p>
            <a:endParaRPr lang="en-AU" dirty="0"/>
          </a:p>
        </p:txBody>
      </p:sp>
    </p:spTree>
    <p:extLst>
      <p:ext uri="{BB962C8B-B14F-4D97-AF65-F5344CB8AC3E}">
        <p14:creationId xmlns:p14="http://schemas.microsoft.com/office/powerpoint/2010/main" val="865829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828BE-F408-4104-8D5D-2BBC4F768F8F}"/>
              </a:ext>
            </a:extLst>
          </p:cNvPr>
          <p:cNvSpPr>
            <a:spLocks noGrp="1"/>
          </p:cNvSpPr>
          <p:nvPr>
            <p:ph type="title"/>
          </p:nvPr>
        </p:nvSpPr>
        <p:spPr/>
        <p:txBody>
          <a:bodyPr/>
          <a:lstStyle/>
          <a:p>
            <a:r>
              <a:rPr lang="en-AU" dirty="0"/>
              <a:t>Contacts</a:t>
            </a:r>
          </a:p>
        </p:txBody>
      </p:sp>
      <p:sp>
        <p:nvSpPr>
          <p:cNvPr id="3" name="Text Placeholder 2">
            <a:extLst>
              <a:ext uri="{FF2B5EF4-FFF2-40B4-BE49-F238E27FC236}">
                <a16:creationId xmlns:a16="http://schemas.microsoft.com/office/drawing/2014/main" id="{87763EC3-B780-46FF-82EC-374A9E7A51F5}"/>
              </a:ext>
            </a:extLst>
          </p:cNvPr>
          <p:cNvSpPr>
            <a:spLocks noGrp="1"/>
          </p:cNvSpPr>
          <p:nvPr>
            <p:ph type="body" sz="quarter" idx="10"/>
          </p:nvPr>
        </p:nvSpPr>
        <p:spPr/>
        <p:txBody>
          <a:bodyPr/>
          <a:lstStyle/>
          <a:p>
            <a:pPr marL="0" indent="0">
              <a:buNone/>
            </a:pPr>
            <a:r>
              <a:rPr lang="en-AU" dirty="0"/>
              <a:t>info@redress.uca.org.au	</a:t>
            </a:r>
          </a:p>
          <a:p>
            <a:pPr marL="0" indent="0">
              <a:buNone/>
            </a:pPr>
            <a:r>
              <a:rPr lang="en-AU" dirty="0"/>
              <a:t>1800 411 739 	 </a:t>
            </a:r>
          </a:p>
          <a:p>
            <a:pPr marL="0" indent="0">
              <a:buNone/>
            </a:pPr>
            <a:endParaRPr lang="en-AU" dirty="0"/>
          </a:p>
          <a:p>
            <a:pPr marL="0" indent="0">
              <a:buNone/>
            </a:pPr>
            <a:r>
              <a:rPr lang="en-AU" dirty="0"/>
              <a:t>Sarah Lim</a:t>
            </a:r>
          </a:p>
          <a:p>
            <a:pPr marL="0" indent="0">
              <a:buNone/>
            </a:pPr>
            <a:r>
              <a:rPr lang="en-AU" dirty="0"/>
              <a:t>National Director</a:t>
            </a:r>
          </a:p>
          <a:p>
            <a:pPr marL="0" indent="0">
              <a:buNone/>
            </a:pPr>
            <a:r>
              <a:rPr lang="en-AU" dirty="0">
                <a:hlinkClick r:id="rId2"/>
              </a:rPr>
              <a:t>sarahL@redress.uca.org.au</a:t>
            </a:r>
            <a:r>
              <a:rPr lang="en-AU" dirty="0"/>
              <a:t> </a:t>
            </a:r>
          </a:p>
          <a:p>
            <a:pPr marL="0" indent="0">
              <a:buNone/>
            </a:pPr>
            <a:r>
              <a:rPr lang="en-AU" dirty="0"/>
              <a:t>0433 051 282</a:t>
            </a:r>
          </a:p>
          <a:p>
            <a:endParaRPr lang="en-AU" dirty="0"/>
          </a:p>
        </p:txBody>
      </p:sp>
      <p:pic>
        <p:nvPicPr>
          <p:cNvPr id="4" name="Picture 3" descr="Icon&#10;&#10;Description automatically generated">
            <a:extLst>
              <a:ext uri="{FF2B5EF4-FFF2-40B4-BE49-F238E27FC236}">
                <a16:creationId xmlns:a16="http://schemas.microsoft.com/office/drawing/2014/main" id="{CF52EB5B-752F-4950-9BB5-081857A049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9427" y="4257148"/>
            <a:ext cx="1828692" cy="1828692"/>
          </a:xfrm>
          <a:prstGeom prst="rect">
            <a:avLst/>
          </a:prstGeom>
        </p:spPr>
      </p:pic>
    </p:spTree>
    <p:extLst>
      <p:ext uri="{BB962C8B-B14F-4D97-AF65-F5344CB8AC3E}">
        <p14:creationId xmlns:p14="http://schemas.microsoft.com/office/powerpoint/2010/main" val="444525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DB2DC1-6A80-43DC-BFA0-D02FE78F0615}"/>
              </a:ext>
            </a:extLst>
          </p:cNvPr>
          <p:cNvSpPr>
            <a:spLocks noGrp="1"/>
          </p:cNvSpPr>
          <p:nvPr>
            <p:ph type="body" sz="quarter" idx="10"/>
          </p:nvPr>
        </p:nvSpPr>
        <p:spPr/>
        <p:txBody>
          <a:bodyPr>
            <a:normAutofit fontScale="92500" lnSpcReduction="10000"/>
          </a:bodyPr>
          <a:lstStyle/>
          <a:p>
            <a:pPr marL="0" indent="0">
              <a:buNone/>
            </a:pPr>
            <a:r>
              <a:rPr lang="en-AU" sz="2800" spc="300" dirty="0">
                <a:solidFill>
                  <a:schemeClr val="tx1"/>
                </a:solidFill>
                <a:latin typeface="MetaNormal-Roman" panose="020B0502030101020104" pitchFamily="34" charset="0"/>
              </a:rPr>
              <a:t>TRIGGER WARNING</a:t>
            </a:r>
          </a:p>
          <a:p>
            <a:r>
              <a:rPr lang="en-AU" sz="2800" i="1" dirty="0">
                <a:solidFill>
                  <a:schemeClr val="tx1"/>
                </a:solidFill>
                <a:effectLst/>
                <a:latin typeface="Calibri" panose="020F0502020204030204" pitchFamily="34" charset="0"/>
                <a:ea typeface="Calibri" panose="020F0502020204030204" pitchFamily="34" charset="0"/>
              </a:rPr>
              <a:t>Please be aware the following content contains reference to accounts of child sexual abuse which may be distressing for some people.   We recognise the significance of survivor stories and acknowledge the strength and resilience shown by survivors to bravely share their stories.  For support, please contact 000, Lifeline 13 11 14 or Blue Knot Foundation 1300 657 380.</a:t>
            </a:r>
          </a:p>
          <a:p>
            <a:r>
              <a:rPr lang="en-AU" sz="2800" i="1" dirty="0">
                <a:solidFill>
                  <a:schemeClr val="tx1"/>
                </a:solidFill>
                <a:latin typeface="Calibri" panose="020F0502020204030204" pitchFamily="34" charset="0"/>
                <a:ea typeface="Calibri" panose="020F0502020204030204" pitchFamily="34" charset="0"/>
              </a:rPr>
              <a:t>Stories in this material are taken from Narratives published by the Royal Commission. Names have been changed. </a:t>
            </a:r>
            <a:endParaRPr lang="en-AU" sz="2800" i="1" dirty="0">
              <a:solidFill>
                <a:schemeClr val="tx1"/>
              </a:solidFill>
              <a:effectLst/>
              <a:latin typeface="Calibri" panose="020F0502020204030204" pitchFamily="34" charset="0"/>
              <a:ea typeface="Calibri" panose="020F0502020204030204" pitchFamily="34" charset="0"/>
            </a:endParaRPr>
          </a:p>
          <a:p>
            <a:endParaRPr lang="en-AU" dirty="0"/>
          </a:p>
        </p:txBody>
      </p:sp>
    </p:spTree>
    <p:extLst>
      <p:ext uri="{BB962C8B-B14F-4D97-AF65-F5344CB8AC3E}">
        <p14:creationId xmlns:p14="http://schemas.microsoft.com/office/powerpoint/2010/main" val="216758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FB9DD-C2F6-417C-A02F-3D82B800AC93}"/>
              </a:ext>
            </a:extLst>
          </p:cNvPr>
          <p:cNvSpPr>
            <a:spLocks noGrp="1"/>
          </p:cNvSpPr>
          <p:nvPr>
            <p:ph type="title"/>
          </p:nvPr>
        </p:nvSpPr>
        <p:spPr/>
        <p:txBody>
          <a:bodyPr/>
          <a:lstStyle/>
          <a:p>
            <a:r>
              <a:rPr lang="en-AU" dirty="0"/>
              <a:t>Molly</a:t>
            </a:r>
          </a:p>
        </p:txBody>
      </p:sp>
      <p:sp>
        <p:nvSpPr>
          <p:cNvPr id="3" name="Text Placeholder 2">
            <a:extLst>
              <a:ext uri="{FF2B5EF4-FFF2-40B4-BE49-F238E27FC236}">
                <a16:creationId xmlns:a16="http://schemas.microsoft.com/office/drawing/2014/main" id="{DFDB2DC1-6A80-43DC-BFA0-D02FE78F0615}"/>
              </a:ext>
            </a:extLst>
          </p:cNvPr>
          <p:cNvSpPr>
            <a:spLocks noGrp="1"/>
          </p:cNvSpPr>
          <p:nvPr>
            <p:ph type="body" sz="quarter" idx="10"/>
          </p:nvPr>
        </p:nvSpPr>
        <p:spPr/>
        <p:txBody>
          <a:bodyPr>
            <a:normAutofit fontScale="92500"/>
          </a:bodyPr>
          <a:lstStyle/>
          <a:p>
            <a:pPr marL="0" indent="0">
              <a:buNone/>
            </a:pPr>
            <a:r>
              <a:rPr lang="en-GB" i="1" dirty="0"/>
              <a:t>‘It was clear my mother thought he was a good Christian, and someone that she wanted to get to know’, Molly told the Commissioner. ‘She began inviting him to our home for a cuppa.’</a:t>
            </a:r>
          </a:p>
          <a:p>
            <a:pPr marL="0" indent="0">
              <a:buNone/>
            </a:pPr>
            <a:r>
              <a:rPr lang="en-GB" i="1" dirty="0"/>
              <a:t>‘Once Jim had wormed his way into our family and gained the trust of my parents he began molesting me whenever he had an opportunity.’ Freeman would make up reasons to visit the church, and Molly’s parents would allow him to take Molly along. Molly was frequently abused in various church buildings, including the church itself.</a:t>
            </a:r>
          </a:p>
          <a:p>
            <a:pPr marL="0" indent="0">
              <a:buNone/>
            </a:pPr>
            <a:endParaRPr lang="en-GB" dirty="0"/>
          </a:p>
          <a:p>
            <a:pPr marL="0" indent="0">
              <a:buNone/>
            </a:pPr>
            <a:r>
              <a:rPr lang="en-GB" dirty="0"/>
              <a:t>(All names changed to protect privacy)</a:t>
            </a:r>
          </a:p>
          <a:p>
            <a:endParaRPr lang="en-AU" dirty="0"/>
          </a:p>
        </p:txBody>
      </p:sp>
    </p:spTree>
    <p:extLst>
      <p:ext uri="{BB962C8B-B14F-4D97-AF65-F5344CB8AC3E}">
        <p14:creationId xmlns:p14="http://schemas.microsoft.com/office/powerpoint/2010/main" val="2519921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21375" y="1700035"/>
            <a:ext cx="4652648" cy="4652647"/>
            <a:chOff x="6792445" y="1218514"/>
            <a:chExt cx="1936626" cy="1936626"/>
          </a:xfrm>
        </p:grpSpPr>
        <p:pic>
          <p:nvPicPr>
            <p:cNvPr id="14" name="Picture 13"/>
            <p:cNvPicPr>
              <a:picLocks noChangeAspect="1"/>
            </p:cNvPicPr>
            <p:nvPr/>
          </p:nvPicPr>
          <p:blipFill rotWithShape="1">
            <a:blip r:embed="rId3">
              <a:duotone>
                <a:schemeClr val="bg2">
                  <a:shade val="45000"/>
                  <a:satMod val="135000"/>
                </a:schemeClr>
                <a:prstClr val="white"/>
              </a:duotone>
            </a:blip>
            <a:srcRect l="9412" t="39632" r="74485" b="36324"/>
            <a:stretch/>
          </p:blipFill>
          <p:spPr>
            <a:xfrm>
              <a:off x="6845542" y="1275789"/>
              <a:ext cx="1830433" cy="1822076"/>
            </a:xfrm>
            <a:prstGeom prst="ellipse">
              <a:avLst/>
            </a:prstGeom>
          </p:spPr>
        </p:pic>
        <p:sp>
          <p:nvSpPr>
            <p:cNvPr id="15" name="Oval 14"/>
            <p:cNvSpPr/>
            <p:nvPr/>
          </p:nvSpPr>
          <p:spPr>
            <a:xfrm>
              <a:off x="6792445" y="1218514"/>
              <a:ext cx="1936626" cy="1936626"/>
            </a:xfrm>
            <a:prstGeom prst="ellipse">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4" name="Rectangle 3"/>
          <p:cNvSpPr/>
          <p:nvPr/>
        </p:nvSpPr>
        <p:spPr>
          <a:xfrm>
            <a:off x="0" y="-33618"/>
            <a:ext cx="9144000" cy="1335088"/>
          </a:xfrm>
          <a:prstGeom prst="rect">
            <a:avLst/>
          </a:prstGeom>
          <a:solidFill>
            <a:srgbClr val="21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itle 1"/>
          <p:cNvSpPr>
            <a:spLocks noGrp="1"/>
          </p:cNvSpPr>
          <p:nvPr>
            <p:ph type="title"/>
          </p:nvPr>
        </p:nvSpPr>
        <p:spPr>
          <a:xfrm>
            <a:off x="628650" y="9525"/>
            <a:ext cx="7886700" cy="1325563"/>
          </a:xfrm>
        </p:spPr>
        <p:txBody>
          <a:bodyPr/>
          <a:lstStyle/>
          <a:p>
            <a:r>
              <a:rPr lang="en-AU" dirty="0">
                <a:solidFill>
                  <a:schemeClr val="bg1"/>
                </a:solidFill>
                <a:latin typeface="MetaNormal-Roman" panose="020B0502030101020104" pitchFamily="34" charset="0"/>
              </a:rPr>
              <a:t>Purpose of the UCA Redress Ltd</a:t>
            </a:r>
          </a:p>
        </p:txBody>
      </p:sp>
      <p:sp>
        <p:nvSpPr>
          <p:cNvPr id="7" name="Content Placeholder 4">
            <a:extLst>
              <a:ext uri="{FF2B5EF4-FFF2-40B4-BE49-F238E27FC236}">
                <a16:creationId xmlns:a16="http://schemas.microsoft.com/office/drawing/2014/main" id="{5541CB3E-6E10-46C9-977C-4412DE0561A1}"/>
              </a:ext>
            </a:extLst>
          </p:cNvPr>
          <p:cNvSpPr>
            <a:spLocks noGrp="1"/>
          </p:cNvSpPr>
          <p:nvPr>
            <p:ph idx="1"/>
          </p:nvPr>
        </p:nvSpPr>
        <p:spPr>
          <a:xfrm>
            <a:off x="3157968" y="2471336"/>
            <a:ext cx="5357382" cy="3136902"/>
          </a:xfrm>
        </p:spPr>
        <p:txBody>
          <a:bodyPr>
            <a:noAutofit/>
          </a:bodyPr>
          <a:lstStyle/>
          <a:p>
            <a:pPr marL="0" indent="0">
              <a:buNone/>
            </a:pPr>
            <a:r>
              <a:rPr lang="en-US" sz="2400" dirty="0">
                <a:solidFill>
                  <a:srgbClr val="2A276B"/>
                </a:solidFill>
                <a:latin typeface="MetaNormal-Roman" panose="020B0502030101020104" pitchFamily="34" charset="0"/>
              </a:rPr>
              <a:t>The Company’s purpose is to be the national body for the Uniting Church in Australia to respond to, and provide support for, children and vulnerable persons who have suffered abuse at the hands of the Church or participating institutions, including by participation in a nationally consistent equitable redress scheme.</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r="79591"/>
          <a:stretch/>
        </p:blipFill>
        <p:spPr>
          <a:xfrm>
            <a:off x="785776" y="2991564"/>
            <a:ext cx="2131938" cy="2069587"/>
          </a:xfrm>
          <a:prstGeom prst="rect">
            <a:avLst/>
          </a:prstGeom>
        </p:spPr>
      </p:pic>
    </p:spTree>
    <p:extLst>
      <p:ext uri="{BB962C8B-B14F-4D97-AF65-F5344CB8AC3E}">
        <p14:creationId xmlns:p14="http://schemas.microsoft.com/office/powerpoint/2010/main" val="912744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rot="10800000">
            <a:off x="802673" y="4246505"/>
            <a:ext cx="7562828" cy="2126877"/>
          </a:xfrm>
          <a:prstGeom prst="rect">
            <a:avLst/>
          </a:prstGeom>
          <a:gradFill flip="none" rotWithShape="1">
            <a:gsLst>
              <a:gs pos="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p:cNvSpPr/>
          <p:nvPr/>
        </p:nvSpPr>
        <p:spPr>
          <a:xfrm>
            <a:off x="802673" y="1710549"/>
            <a:ext cx="7562828" cy="2126877"/>
          </a:xfrm>
          <a:prstGeom prst="rect">
            <a:avLst/>
          </a:prstGeom>
          <a:gradFill flip="none" rotWithShape="1">
            <a:gsLst>
              <a:gs pos="0">
                <a:schemeClr val="bg1">
                  <a:lumMod val="95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p:cNvSpPr/>
          <p:nvPr/>
        </p:nvSpPr>
        <p:spPr>
          <a:xfrm>
            <a:off x="0" y="-33618"/>
            <a:ext cx="9144000" cy="1335088"/>
          </a:xfrm>
          <a:prstGeom prst="rect">
            <a:avLst/>
          </a:prstGeom>
          <a:solidFill>
            <a:srgbClr val="21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628650" y="9525"/>
            <a:ext cx="7886700" cy="1325563"/>
          </a:xfrm>
        </p:spPr>
        <p:txBody>
          <a:bodyPr/>
          <a:lstStyle/>
          <a:p>
            <a:r>
              <a:rPr lang="en-AU" dirty="0">
                <a:solidFill>
                  <a:schemeClr val="bg1"/>
                </a:solidFill>
                <a:latin typeface="MetaNormal-Roman" panose="020B0502030101020104" pitchFamily="34" charset="0"/>
              </a:rPr>
              <a:t>Background to UCA Redress Ltd</a:t>
            </a:r>
          </a:p>
        </p:txBody>
      </p:sp>
      <p:sp>
        <p:nvSpPr>
          <p:cNvPr id="6" name="Oval 5"/>
          <p:cNvSpPr/>
          <p:nvPr/>
        </p:nvSpPr>
        <p:spPr>
          <a:xfrm>
            <a:off x="4077855" y="2618490"/>
            <a:ext cx="964019" cy="964019"/>
          </a:xfrm>
          <a:prstGeom prst="ellipse">
            <a:avLst/>
          </a:prstGeom>
          <a:solidFill>
            <a:srgbClr val="003A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p:cNvSpPr/>
          <p:nvPr/>
        </p:nvSpPr>
        <p:spPr>
          <a:xfrm>
            <a:off x="6616552" y="4515664"/>
            <a:ext cx="964019" cy="964019"/>
          </a:xfrm>
          <a:prstGeom prst="ellipse">
            <a:avLst/>
          </a:prstGeom>
          <a:solidFill>
            <a:srgbClr val="0279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p:cNvSpPr/>
          <p:nvPr/>
        </p:nvSpPr>
        <p:spPr>
          <a:xfrm>
            <a:off x="1563426" y="4515664"/>
            <a:ext cx="964019" cy="964019"/>
          </a:xfrm>
          <a:prstGeom prst="ellipse">
            <a:avLst/>
          </a:prstGeom>
          <a:solidFill>
            <a:srgbClr val="00B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9" name="Group 8"/>
          <p:cNvGrpSpPr/>
          <p:nvPr/>
        </p:nvGrpSpPr>
        <p:grpSpPr>
          <a:xfrm>
            <a:off x="778497" y="3840357"/>
            <a:ext cx="7587006" cy="418641"/>
            <a:chOff x="628650" y="3238960"/>
            <a:chExt cx="7587006" cy="418641"/>
          </a:xfrm>
        </p:grpSpPr>
        <p:sp>
          <p:nvSpPr>
            <p:cNvPr id="5" name="Rectangle 4"/>
            <p:cNvSpPr/>
            <p:nvPr/>
          </p:nvSpPr>
          <p:spPr>
            <a:xfrm>
              <a:off x="3147898" y="3238960"/>
              <a:ext cx="2533879" cy="418641"/>
            </a:xfrm>
            <a:prstGeom prst="rect">
              <a:avLst/>
            </a:prstGeom>
            <a:solidFill>
              <a:srgbClr val="003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5681777" y="3238960"/>
              <a:ext cx="2533879" cy="418641"/>
            </a:xfrm>
            <a:prstGeom prst="rect">
              <a:avLst/>
            </a:prstGeom>
            <a:solidFill>
              <a:srgbClr val="0279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628650" y="3238960"/>
              <a:ext cx="2533879" cy="418641"/>
            </a:xfrm>
            <a:prstGeom prst="rect">
              <a:avLst/>
            </a:prstGeom>
            <a:solidFill>
              <a:srgbClr val="00B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2" name="Rectangle 11"/>
          <p:cNvSpPr/>
          <p:nvPr/>
        </p:nvSpPr>
        <p:spPr>
          <a:xfrm>
            <a:off x="713417" y="1710549"/>
            <a:ext cx="2519248" cy="1703030"/>
          </a:xfrm>
          <a:prstGeom prst="rect">
            <a:avLst/>
          </a:prstGeom>
        </p:spPr>
        <p:txBody>
          <a:bodyPr wrap="square">
            <a:spAutoFit/>
          </a:bodyPr>
          <a:lstStyle/>
          <a:p>
            <a:pPr>
              <a:spcAft>
                <a:spcPts val="800"/>
              </a:spcAft>
            </a:pPr>
            <a:r>
              <a:rPr lang="en-AU" sz="1400" dirty="0">
                <a:latin typeface="MetaNormal-Roman" panose="020B0502030101020104" pitchFamily="34" charset="0"/>
              </a:rPr>
              <a:t>Royal Commission final report released in December</a:t>
            </a:r>
          </a:p>
          <a:p>
            <a:r>
              <a:rPr lang="en-AU" sz="1400" dirty="0">
                <a:latin typeface="MetaNormal-Roman" panose="020B0502030101020104" pitchFamily="34" charset="0"/>
              </a:rPr>
              <a:t>Recommendations included establishing a national redress scheme for survivors of institutional childhood sexual abuse</a:t>
            </a:r>
          </a:p>
        </p:txBody>
      </p:sp>
      <p:sp>
        <p:nvSpPr>
          <p:cNvPr id="13" name="Rectangle 12"/>
          <p:cNvSpPr/>
          <p:nvPr/>
        </p:nvSpPr>
        <p:spPr>
          <a:xfrm>
            <a:off x="3361985" y="4758141"/>
            <a:ext cx="2519248" cy="1384995"/>
          </a:xfrm>
          <a:prstGeom prst="rect">
            <a:avLst/>
          </a:prstGeom>
        </p:spPr>
        <p:txBody>
          <a:bodyPr wrap="square">
            <a:spAutoFit/>
          </a:bodyPr>
          <a:lstStyle/>
          <a:p>
            <a:pPr algn="ctr"/>
            <a:r>
              <a:rPr lang="en-AU" sz="1400" dirty="0">
                <a:latin typeface="MetaNormal-Roman" panose="020B0502030101020104" pitchFamily="34" charset="0"/>
              </a:rPr>
              <a:t>National Redress Scheme (NRS) commenced July (runs until 30 June 2028)</a:t>
            </a:r>
          </a:p>
          <a:p>
            <a:pPr algn="ctr"/>
            <a:endParaRPr lang="en-AU" sz="1400" dirty="0">
              <a:latin typeface="MetaNormal-Roman" panose="020B0502030101020104" pitchFamily="34" charset="0"/>
            </a:endParaRPr>
          </a:p>
          <a:p>
            <a:pPr algn="ctr"/>
            <a:r>
              <a:rPr lang="en-AU" sz="1400" dirty="0">
                <a:latin typeface="MetaNormal-Roman" panose="020B0502030101020104" pitchFamily="34" charset="0"/>
              </a:rPr>
              <a:t>Uniting Church in Australia established UCA Redress Ltd</a:t>
            </a:r>
          </a:p>
        </p:txBody>
      </p:sp>
      <p:sp>
        <p:nvSpPr>
          <p:cNvPr id="14" name="Rectangle 13"/>
          <p:cNvSpPr/>
          <p:nvPr/>
        </p:nvSpPr>
        <p:spPr>
          <a:xfrm>
            <a:off x="5869098" y="2882267"/>
            <a:ext cx="2533879" cy="523220"/>
          </a:xfrm>
          <a:prstGeom prst="rect">
            <a:avLst/>
          </a:prstGeom>
        </p:spPr>
        <p:txBody>
          <a:bodyPr wrap="square">
            <a:spAutoFit/>
          </a:bodyPr>
          <a:lstStyle/>
          <a:p>
            <a:pPr algn="r"/>
            <a:r>
              <a:rPr lang="en-AU" sz="1400" dirty="0">
                <a:latin typeface="MetaNormal-Roman" panose="020B0502030101020104" pitchFamily="34" charset="0"/>
              </a:rPr>
              <a:t>UCA participating in the NRS from March</a:t>
            </a:r>
          </a:p>
        </p:txBody>
      </p:sp>
      <p:cxnSp>
        <p:nvCxnSpPr>
          <p:cNvPr id="16" name="Straight Connector 15"/>
          <p:cNvCxnSpPr>
            <a:stCxn id="8" idx="0"/>
          </p:cNvCxnSpPr>
          <p:nvPr/>
        </p:nvCxnSpPr>
        <p:spPr>
          <a:xfrm flipV="1">
            <a:off x="2045436" y="4256067"/>
            <a:ext cx="1" cy="259597"/>
          </a:xfrm>
          <a:prstGeom prst="line">
            <a:avLst/>
          </a:prstGeom>
          <a:ln w="38100">
            <a:solidFill>
              <a:srgbClr val="00B1A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572000" y="3579331"/>
            <a:ext cx="1" cy="259597"/>
          </a:xfrm>
          <a:prstGeom prst="line">
            <a:avLst/>
          </a:prstGeom>
          <a:ln w="38100">
            <a:solidFill>
              <a:srgbClr val="003A8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7098562" y="4259645"/>
            <a:ext cx="1" cy="259597"/>
          </a:xfrm>
          <a:prstGeom prst="line">
            <a:avLst/>
          </a:prstGeom>
          <a:ln w="38100">
            <a:solidFill>
              <a:srgbClr val="0279C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80530" y="3394169"/>
            <a:ext cx="1137036" cy="461665"/>
          </a:xfrm>
          <a:prstGeom prst="rect">
            <a:avLst/>
          </a:prstGeom>
          <a:noFill/>
        </p:spPr>
        <p:txBody>
          <a:bodyPr wrap="square" rtlCol="0">
            <a:spAutoFit/>
          </a:bodyPr>
          <a:lstStyle/>
          <a:p>
            <a:pPr algn="ctr"/>
            <a:r>
              <a:rPr lang="en-AU" sz="2400" spc="300" dirty="0">
                <a:solidFill>
                  <a:srgbClr val="00B1A9"/>
                </a:solidFill>
              </a:rPr>
              <a:t>2017</a:t>
            </a:r>
          </a:p>
        </p:txBody>
      </p:sp>
      <p:sp>
        <p:nvSpPr>
          <p:cNvPr id="21" name="TextBox 20"/>
          <p:cNvSpPr txBox="1"/>
          <p:nvPr/>
        </p:nvSpPr>
        <p:spPr>
          <a:xfrm>
            <a:off x="4053091" y="4256067"/>
            <a:ext cx="1137036" cy="461665"/>
          </a:xfrm>
          <a:prstGeom prst="rect">
            <a:avLst/>
          </a:prstGeom>
          <a:noFill/>
        </p:spPr>
        <p:txBody>
          <a:bodyPr wrap="square" rtlCol="0">
            <a:spAutoFit/>
          </a:bodyPr>
          <a:lstStyle/>
          <a:p>
            <a:pPr algn="ctr"/>
            <a:r>
              <a:rPr lang="en-AU" sz="2400" spc="300" dirty="0">
                <a:solidFill>
                  <a:srgbClr val="003A8C"/>
                </a:solidFill>
              </a:rPr>
              <a:t>2018</a:t>
            </a:r>
          </a:p>
        </p:txBody>
      </p:sp>
      <p:sp>
        <p:nvSpPr>
          <p:cNvPr id="22" name="TextBox 21"/>
          <p:cNvSpPr txBox="1"/>
          <p:nvPr/>
        </p:nvSpPr>
        <p:spPr>
          <a:xfrm>
            <a:off x="6567520" y="3394169"/>
            <a:ext cx="1137036" cy="461665"/>
          </a:xfrm>
          <a:prstGeom prst="rect">
            <a:avLst/>
          </a:prstGeom>
          <a:noFill/>
        </p:spPr>
        <p:txBody>
          <a:bodyPr wrap="square" rtlCol="0">
            <a:spAutoFit/>
          </a:bodyPr>
          <a:lstStyle/>
          <a:p>
            <a:pPr algn="ctr"/>
            <a:r>
              <a:rPr lang="en-AU" sz="2400" spc="300" dirty="0">
                <a:solidFill>
                  <a:srgbClr val="0279C0"/>
                </a:solidFill>
              </a:rPr>
              <a:t>2019</a:t>
            </a:r>
          </a:p>
        </p:txBody>
      </p:sp>
      <p:sp>
        <p:nvSpPr>
          <p:cNvPr id="23" name="Rectangle 22"/>
          <p:cNvSpPr/>
          <p:nvPr/>
        </p:nvSpPr>
        <p:spPr>
          <a:xfrm>
            <a:off x="-5364" y="3837426"/>
            <a:ext cx="791083" cy="4186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p:cNvSpPr/>
          <p:nvPr/>
        </p:nvSpPr>
        <p:spPr>
          <a:xfrm>
            <a:off x="8365501" y="3837426"/>
            <a:ext cx="791083" cy="4186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Oval 24"/>
          <p:cNvSpPr/>
          <p:nvPr/>
        </p:nvSpPr>
        <p:spPr>
          <a:xfrm>
            <a:off x="1996668" y="3990714"/>
            <a:ext cx="111978" cy="1119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Oval 26"/>
          <p:cNvSpPr/>
          <p:nvPr/>
        </p:nvSpPr>
        <p:spPr>
          <a:xfrm>
            <a:off x="4513946" y="3984798"/>
            <a:ext cx="111978" cy="1119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Oval 27"/>
          <p:cNvSpPr/>
          <p:nvPr/>
        </p:nvSpPr>
        <p:spPr>
          <a:xfrm>
            <a:off x="7047823" y="3984798"/>
            <a:ext cx="111978" cy="1119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8285" y="4620523"/>
            <a:ext cx="754300" cy="754300"/>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6047" y="2575023"/>
            <a:ext cx="1047775" cy="1047775"/>
          </a:xfrm>
          <a:prstGeom prst="rect">
            <a:avLst/>
          </a:prstGeom>
        </p:spPr>
      </p:pic>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15773" y="4589284"/>
            <a:ext cx="787252" cy="787252"/>
          </a:xfrm>
          <a:prstGeom prst="rect">
            <a:avLst/>
          </a:prstGeom>
        </p:spPr>
      </p:pic>
      <p:cxnSp>
        <p:nvCxnSpPr>
          <p:cNvPr id="32" name="Straight Connector 31"/>
          <p:cNvCxnSpPr/>
          <p:nvPr/>
        </p:nvCxnSpPr>
        <p:spPr>
          <a:xfrm flipV="1">
            <a:off x="701497" y="1710549"/>
            <a:ext cx="0" cy="2545519"/>
          </a:xfrm>
          <a:prstGeom prst="line">
            <a:avLst/>
          </a:prstGeom>
          <a:ln w="28575">
            <a:solidFill>
              <a:srgbClr val="00B1A9"/>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8451485" y="3832368"/>
            <a:ext cx="0" cy="2545519"/>
          </a:xfrm>
          <a:prstGeom prst="line">
            <a:avLst/>
          </a:prstGeom>
          <a:ln w="28575">
            <a:solidFill>
              <a:srgbClr val="0279C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751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639932" y="1400431"/>
            <a:ext cx="2714099" cy="3085064"/>
          </a:xfrm>
          <a:prstGeom prst="roundRect">
            <a:avLst>
              <a:gd name="adj" fmla="val 8289"/>
            </a:avLst>
          </a:prstGeom>
          <a:solidFill>
            <a:srgbClr val="F2F2F2"/>
          </a:solidFill>
          <a:ln>
            <a:solidFill>
              <a:srgbClr val="D0C9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Rounded Rectangle 94"/>
          <p:cNvSpPr/>
          <p:nvPr/>
        </p:nvSpPr>
        <p:spPr>
          <a:xfrm>
            <a:off x="2585233" y="2890641"/>
            <a:ext cx="6064991" cy="2211504"/>
          </a:xfrm>
          <a:prstGeom prst="roundRect">
            <a:avLst>
              <a:gd name="adj" fmla="val 8289"/>
            </a:avLst>
          </a:prstGeom>
          <a:solidFill>
            <a:srgbClr val="F3F3F3"/>
          </a:solidFill>
          <a:ln>
            <a:solidFill>
              <a:srgbClr val="D0C9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p:cNvSpPr/>
          <p:nvPr/>
        </p:nvSpPr>
        <p:spPr>
          <a:xfrm>
            <a:off x="0" y="-33618"/>
            <a:ext cx="9144000" cy="1335088"/>
          </a:xfrm>
          <a:prstGeom prst="rect">
            <a:avLst/>
          </a:prstGeom>
          <a:solidFill>
            <a:srgbClr val="21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itle 1"/>
          <p:cNvSpPr>
            <a:spLocks noGrp="1"/>
          </p:cNvSpPr>
          <p:nvPr>
            <p:ph type="title"/>
          </p:nvPr>
        </p:nvSpPr>
        <p:spPr>
          <a:xfrm>
            <a:off x="628650" y="9525"/>
            <a:ext cx="7886700" cy="1325563"/>
          </a:xfrm>
        </p:spPr>
        <p:txBody>
          <a:bodyPr/>
          <a:lstStyle/>
          <a:p>
            <a:r>
              <a:rPr lang="en-AU" dirty="0">
                <a:solidFill>
                  <a:schemeClr val="bg1"/>
                </a:solidFill>
                <a:latin typeface="MetaNormal-Roman" panose="020B0502030101020104" pitchFamily="34" charset="0"/>
              </a:rPr>
              <a:t>Structure of UCARL</a:t>
            </a:r>
          </a:p>
        </p:txBody>
      </p:sp>
      <p:grpSp>
        <p:nvGrpSpPr>
          <p:cNvPr id="87" name="Group 86"/>
          <p:cNvGrpSpPr/>
          <p:nvPr/>
        </p:nvGrpSpPr>
        <p:grpSpPr>
          <a:xfrm>
            <a:off x="2848634" y="2983264"/>
            <a:ext cx="5666716" cy="1915407"/>
            <a:chOff x="9621544" y="3082492"/>
            <a:chExt cx="5666716" cy="1971076"/>
          </a:xfrm>
        </p:grpSpPr>
        <p:grpSp>
          <p:nvGrpSpPr>
            <p:cNvPr id="77" name="Group 76"/>
            <p:cNvGrpSpPr/>
            <p:nvPr/>
          </p:nvGrpSpPr>
          <p:grpSpPr>
            <a:xfrm>
              <a:off x="9695638" y="3503188"/>
              <a:ext cx="5592622" cy="1550380"/>
              <a:chOff x="1707663" y="3235151"/>
              <a:chExt cx="6946823" cy="1925789"/>
            </a:xfrm>
          </p:grpSpPr>
          <p:sp>
            <p:nvSpPr>
              <p:cNvPr id="76" name="Arc 75"/>
              <p:cNvSpPr/>
              <p:nvPr/>
            </p:nvSpPr>
            <p:spPr>
              <a:xfrm rot="5400000">
                <a:off x="4614815" y="1710937"/>
                <a:ext cx="1078591" cy="5821416"/>
              </a:xfrm>
              <a:prstGeom prst="arc">
                <a:avLst>
                  <a:gd name="adj1" fmla="val 16200000"/>
                  <a:gd name="adj2" fmla="val 5405726"/>
                </a:avLst>
              </a:prstGeom>
              <a:ln w="12700">
                <a:solidFill>
                  <a:srgbClr val="D8E2E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solidFill>
                    <a:srgbClr val="D8E2EA"/>
                  </a:solidFill>
                </a:endParaRPr>
              </a:p>
            </p:txBody>
          </p:sp>
          <p:grpSp>
            <p:nvGrpSpPr>
              <p:cNvPr id="18" name="Group 17"/>
              <p:cNvGrpSpPr/>
              <p:nvPr/>
            </p:nvGrpSpPr>
            <p:grpSpPr>
              <a:xfrm>
                <a:off x="1707663" y="3235151"/>
                <a:ext cx="1075536" cy="1075536"/>
                <a:chOff x="1707663" y="3235151"/>
                <a:chExt cx="1075536" cy="1075536"/>
              </a:xfrm>
            </p:grpSpPr>
            <p:sp>
              <p:nvSpPr>
                <p:cNvPr id="3" name="Oval 2"/>
                <p:cNvSpPr/>
                <p:nvPr/>
              </p:nvSpPr>
              <p:spPr>
                <a:xfrm>
                  <a:off x="1744942" y="3272430"/>
                  <a:ext cx="1000978" cy="1000978"/>
                </a:xfrm>
                <a:prstGeom prst="ellipse">
                  <a:avLst/>
                </a:prstGeom>
                <a:solidFill>
                  <a:srgbClr val="D8E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p:cNvSpPr/>
                <p:nvPr/>
              </p:nvSpPr>
              <p:spPr>
                <a:xfrm>
                  <a:off x="1707663" y="3235151"/>
                  <a:ext cx="1075536" cy="1075536"/>
                </a:xfrm>
                <a:prstGeom prst="ellipse">
                  <a:avLst/>
                </a:prstGeom>
                <a:noFill/>
                <a:ln>
                  <a:solidFill>
                    <a:srgbClr val="D8E2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9" name="Group 18"/>
              <p:cNvGrpSpPr/>
              <p:nvPr/>
            </p:nvGrpSpPr>
            <p:grpSpPr>
              <a:xfrm>
                <a:off x="2872435" y="3235151"/>
                <a:ext cx="1075536" cy="1075536"/>
                <a:chOff x="1707663" y="3235151"/>
                <a:chExt cx="1075536" cy="1075536"/>
              </a:xfrm>
            </p:grpSpPr>
            <p:sp>
              <p:nvSpPr>
                <p:cNvPr id="20" name="Oval 19"/>
                <p:cNvSpPr/>
                <p:nvPr/>
              </p:nvSpPr>
              <p:spPr>
                <a:xfrm>
                  <a:off x="1744942" y="3272430"/>
                  <a:ext cx="1000978" cy="1000978"/>
                </a:xfrm>
                <a:prstGeom prst="ellipse">
                  <a:avLst/>
                </a:prstGeom>
                <a:solidFill>
                  <a:srgbClr val="D8E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Oval 20"/>
                <p:cNvSpPr/>
                <p:nvPr/>
              </p:nvSpPr>
              <p:spPr>
                <a:xfrm>
                  <a:off x="1707663" y="3235151"/>
                  <a:ext cx="1075536" cy="1075536"/>
                </a:xfrm>
                <a:prstGeom prst="ellipse">
                  <a:avLst/>
                </a:prstGeom>
                <a:noFill/>
                <a:ln>
                  <a:solidFill>
                    <a:srgbClr val="D8E2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2" name="Group 21"/>
              <p:cNvGrpSpPr/>
              <p:nvPr/>
            </p:nvGrpSpPr>
            <p:grpSpPr>
              <a:xfrm>
                <a:off x="4034485" y="3235151"/>
                <a:ext cx="1075536" cy="1075536"/>
                <a:chOff x="1707663" y="3235151"/>
                <a:chExt cx="1075536" cy="1075536"/>
              </a:xfrm>
            </p:grpSpPr>
            <p:sp>
              <p:nvSpPr>
                <p:cNvPr id="23" name="Oval 22"/>
                <p:cNvSpPr/>
                <p:nvPr/>
              </p:nvSpPr>
              <p:spPr>
                <a:xfrm>
                  <a:off x="1744942" y="3272430"/>
                  <a:ext cx="1000978" cy="1000978"/>
                </a:xfrm>
                <a:prstGeom prst="ellipse">
                  <a:avLst/>
                </a:prstGeom>
                <a:solidFill>
                  <a:srgbClr val="D8E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Oval 23"/>
                <p:cNvSpPr/>
                <p:nvPr/>
              </p:nvSpPr>
              <p:spPr>
                <a:xfrm>
                  <a:off x="1707663" y="3235151"/>
                  <a:ext cx="1075536" cy="1075536"/>
                </a:xfrm>
                <a:prstGeom prst="ellipse">
                  <a:avLst/>
                </a:prstGeom>
                <a:noFill/>
                <a:ln>
                  <a:solidFill>
                    <a:srgbClr val="D8E2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5" name="Group 24"/>
              <p:cNvGrpSpPr/>
              <p:nvPr/>
            </p:nvGrpSpPr>
            <p:grpSpPr>
              <a:xfrm>
                <a:off x="5199257" y="3235151"/>
                <a:ext cx="1075536" cy="1075536"/>
                <a:chOff x="1707663" y="3235151"/>
                <a:chExt cx="1075536" cy="1075536"/>
              </a:xfrm>
            </p:grpSpPr>
            <p:sp>
              <p:nvSpPr>
                <p:cNvPr id="26" name="Oval 25"/>
                <p:cNvSpPr/>
                <p:nvPr/>
              </p:nvSpPr>
              <p:spPr>
                <a:xfrm>
                  <a:off x="1744942" y="3272430"/>
                  <a:ext cx="1000978" cy="1000978"/>
                </a:xfrm>
                <a:prstGeom prst="ellipse">
                  <a:avLst/>
                </a:prstGeom>
                <a:solidFill>
                  <a:srgbClr val="D8E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Oval 26"/>
                <p:cNvSpPr/>
                <p:nvPr/>
              </p:nvSpPr>
              <p:spPr>
                <a:xfrm>
                  <a:off x="1707663" y="3235151"/>
                  <a:ext cx="1075536" cy="1075536"/>
                </a:xfrm>
                <a:prstGeom prst="ellipse">
                  <a:avLst/>
                </a:prstGeom>
                <a:noFill/>
                <a:ln>
                  <a:solidFill>
                    <a:srgbClr val="D8E2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8" name="Group 27"/>
              <p:cNvGrpSpPr/>
              <p:nvPr/>
            </p:nvGrpSpPr>
            <p:grpSpPr>
              <a:xfrm>
                <a:off x="6364029" y="3235151"/>
                <a:ext cx="1075536" cy="1075536"/>
                <a:chOff x="1707663" y="3235151"/>
                <a:chExt cx="1075536" cy="1075536"/>
              </a:xfrm>
            </p:grpSpPr>
            <p:sp>
              <p:nvSpPr>
                <p:cNvPr id="29" name="Oval 28"/>
                <p:cNvSpPr/>
                <p:nvPr/>
              </p:nvSpPr>
              <p:spPr>
                <a:xfrm>
                  <a:off x="1744942" y="3272430"/>
                  <a:ext cx="1000978" cy="1000978"/>
                </a:xfrm>
                <a:prstGeom prst="ellipse">
                  <a:avLst/>
                </a:prstGeom>
                <a:solidFill>
                  <a:srgbClr val="D8E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Oval 29"/>
                <p:cNvSpPr/>
                <p:nvPr/>
              </p:nvSpPr>
              <p:spPr>
                <a:xfrm>
                  <a:off x="1707663" y="3235151"/>
                  <a:ext cx="1075536" cy="1075536"/>
                </a:xfrm>
                <a:prstGeom prst="ellipse">
                  <a:avLst/>
                </a:prstGeom>
                <a:noFill/>
                <a:ln>
                  <a:solidFill>
                    <a:srgbClr val="D8E2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1" name="Group 30"/>
              <p:cNvGrpSpPr/>
              <p:nvPr/>
            </p:nvGrpSpPr>
            <p:grpSpPr>
              <a:xfrm>
                <a:off x="7528801" y="3235151"/>
                <a:ext cx="1075536" cy="1075536"/>
                <a:chOff x="1707663" y="3235151"/>
                <a:chExt cx="1075536" cy="1075536"/>
              </a:xfrm>
            </p:grpSpPr>
            <p:sp>
              <p:nvSpPr>
                <p:cNvPr id="32" name="Oval 31"/>
                <p:cNvSpPr/>
                <p:nvPr/>
              </p:nvSpPr>
              <p:spPr>
                <a:xfrm>
                  <a:off x="1744942" y="3272430"/>
                  <a:ext cx="1000978" cy="1000978"/>
                </a:xfrm>
                <a:prstGeom prst="ellipse">
                  <a:avLst/>
                </a:prstGeom>
                <a:solidFill>
                  <a:srgbClr val="D8E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Oval 32"/>
                <p:cNvSpPr/>
                <p:nvPr/>
              </p:nvSpPr>
              <p:spPr>
                <a:xfrm>
                  <a:off x="1707663" y="3235151"/>
                  <a:ext cx="1075536" cy="1075536"/>
                </a:xfrm>
                <a:prstGeom prst="ellipse">
                  <a:avLst/>
                </a:prstGeom>
                <a:noFill/>
                <a:ln>
                  <a:solidFill>
                    <a:srgbClr val="D8E2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4" name="Group 33"/>
              <p:cNvGrpSpPr/>
              <p:nvPr/>
            </p:nvGrpSpPr>
            <p:grpSpPr>
              <a:xfrm>
                <a:off x="2061848" y="4440799"/>
                <a:ext cx="370456" cy="370456"/>
                <a:chOff x="1707663" y="3235151"/>
                <a:chExt cx="1075536" cy="1075536"/>
              </a:xfrm>
            </p:grpSpPr>
            <p:sp>
              <p:nvSpPr>
                <p:cNvPr id="35" name="Oval 34"/>
                <p:cNvSpPr/>
                <p:nvPr/>
              </p:nvSpPr>
              <p:spPr>
                <a:xfrm>
                  <a:off x="1744942" y="3272430"/>
                  <a:ext cx="1000978" cy="1000978"/>
                </a:xfrm>
                <a:prstGeom prst="ellipse">
                  <a:avLst/>
                </a:prstGeom>
                <a:solidFill>
                  <a:srgbClr val="D8E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Oval 35"/>
                <p:cNvSpPr/>
                <p:nvPr/>
              </p:nvSpPr>
              <p:spPr>
                <a:xfrm>
                  <a:off x="1707663" y="3235151"/>
                  <a:ext cx="1075536" cy="1075536"/>
                </a:xfrm>
                <a:prstGeom prst="ellipse">
                  <a:avLst/>
                </a:prstGeom>
                <a:noFill/>
                <a:ln>
                  <a:solidFill>
                    <a:srgbClr val="D8E2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7" name="Group 36"/>
              <p:cNvGrpSpPr/>
              <p:nvPr/>
            </p:nvGrpSpPr>
            <p:grpSpPr>
              <a:xfrm>
                <a:off x="3224975" y="4427958"/>
                <a:ext cx="370456" cy="370456"/>
                <a:chOff x="1707663" y="3235151"/>
                <a:chExt cx="1075536" cy="1075536"/>
              </a:xfrm>
            </p:grpSpPr>
            <p:sp>
              <p:nvSpPr>
                <p:cNvPr id="38" name="Oval 37"/>
                <p:cNvSpPr/>
                <p:nvPr/>
              </p:nvSpPr>
              <p:spPr>
                <a:xfrm>
                  <a:off x="1744942" y="3272430"/>
                  <a:ext cx="1000978" cy="1000978"/>
                </a:xfrm>
                <a:prstGeom prst="ellipse">
                  <a:avLst/>
                </a:prstGeom>
                <a:solidFill>
                  <a:srgbClr val="D8E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Oval 38"/>
                <p:cNvSpPr/>
                <p:nvPr/>
              </p:nvSpPr>
              <p:spPr>
                <a:xfrm>
                  <a:off x="1707663" y="3235151"/>
                  <a:ext cx="1075536" cy="1075536"/>
                </a:xfrm>
                <a:prstGeom prst="ellipse">
                  <a:avLst/>
                </a:prstGeom>
                <a:noFill/>
                <a:ln>
                  <a:solidFill>
                    <a:srgbClr val="D8E2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40" name="Group 39"/>
              <p:cNvGrpSpPr/>
              <p:nvPr/>
            </p:nvGrpSpPr>
            <p:grpSpPr>
              <a:xfrm>
                <a:off x="4388111" y="4427958"/>
                <a:ext cx="370456" cy="370456"/>
                <a:chOff x="1707663" y="3235151"/>
                <a:chExt cx="1075536" cy="1075536"/>
              </a:xfrm>
            </p:grpSpPr>
            <p:sp>
              <p:nvSpPr>
                <p:cNvPr id="41" name="Oval 40"/>
                <p:cNvSpPr/>
                <p:nvPr/>
              </p:nvSpPr>
              <p:spPr>
                <a:xfrm>
                  <a:off x="1744942" y="3272430"/>
                  <a:ext cx="1000978" cy="1000978"/>
                </a:xfrm>
                <a:prstGeom prst="ellipse">
                  <a:avLst/>
                </a:prstGeom>
                <a:solidFill>
                  <a:srgbClr val="D8E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Oval 41"/>
                <p:cNvSpPr/>
                <p:nvPr/>
              </p:nvSpPr>
              <p:spPr>
                <a:xfrm>
                  <a:off x="1707663" y="3235151"/>
                  <a:ext cx="1075536" cy="1075536"/>
                </a:xfrm>
                <a:prstGeom prst="ellipse">
                  <a:avLst/>
                </a:prstGeom>
                <a:noFill/>
                <a:ln>
                  <a:solidFill>
                    <a:srgbClr val="D8E2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43" name="Group 42"/>
              <p:cNvGrpSpPr/>
              <p:nvPr/>
            </p:nvGrpSpPr>
            <p:grpSpPr>
              <a:xfrm>
                <a:off x="5553765" y="4427957"/>
                <a:ext cx="370456" cy="370456"/>
                <a:chOff x="1707663" y="3235151"/>
                <a:chExt cx="1075536" cy="1075536"/>
              </a:xfrm>
            </p:grpSpPr>
            <p:sp>
              <p:nvSpPr>
                <p:cNvPr id="44" name="Oval 43"/>
                <p:cNvSpPr/>
                <p:nvPr/>
              </p:nvSpPr>
              <p:spPr>
                <a:xfrm>
                  <a:off x="1744942" y="3272430"/>
                  <a:ext cx="1000978" cy="1000978"/>
                </a:xfrm>
                <a:prstGeom prst="ellipse">
                  <a:avLst/>
                </a:prstGeom>
                <a:solidFill>
                  <a:srgbClr val="D8E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Oval 44"/>
                <p:cNvSpPr/>
                <p:nvPr/>
              </p:nvSpPr>
              <p:spPr>
                <a:xfrm>
                  <a:off x="1707663" y="3235151"/>
                  <a:ext cx="1075536" cy="1075536"/>
                </a:xfrm>
                <a:prstGeom prst="ellipse">
                  <a:avLst/>
                </a:prstGeom>
                <a:noFill/>
                <a:ln>
                  <a:solidFill>
                    <a:srgbClr val="D8E2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46" name="Group 45"/>
              <p:cNvGrpSpPr/>
              <p:nvPr/>
            </p:nvGrpSpPr>
            <p:grpSpPr>
              <a:xfrm>
                <a:off x="6716901" y="4427956"/>
                <a:ext cx="370456" cy="370456"/>
                <a:chOff x="1707663" y="3235151"/>
                <a:chExt cx="1075536" cy="1075536"/>
              </a:xfrm>
            </p:grpSpPr>
            <p:sp>
              <p:nvSpPr>
                <p:cNvPr id="47" name="Oval 46"/>
                <p:cNvSpPr/>
                <p:nvPr/>
              </p:nvSpPr>
              <p:spPr>
                <a:xfrm>
                  <a:off x="1744942" y="3272430"/>
                  <a:ext cx="1000978" cy="1000978"/>
                </a:xfrm>
                <a:prstGeom prst="ellipse">
                  <a:avLst/>
                </a:prstGeom>
                <a:solidFill>
                  <a:srgbClr val="D8E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Oval 47"/>
                <p:cNvSpPr/>
                <p:nvPr/>
              </p:nvSpPr>
              <p:spPr>
                <a:xfrm>
                  <a:off x="1707663" y="3235151"/>
                  <a:ext cx="1075536" cy="1075536"/>
                </a:xfrm>
                <a:prstGeom prst="ellipse">
                  <a:avLst/>
                </a:prstGeom>
                <a:noFill/>
                <a:ln>
                  <a:solidFill>
                    <a:srgbClr val="D8E2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49" name="Group 48"/>
              <p:cNvGrpSpPr/>
              <p:nvPr/>
            </p:nvGrpSpPr>
            <p:grpSpPr>
              <a:xfrm>
                <a:off x="7867196" y="4427956"/>
                <a:ext cx="370456" cy="370456"/>
                <a:chOff x="1707663" y="3235151"/>
                <a:chExt cx="1075536" cy="1075536"/>
              </a:xfrm>
            </p:grpSpPr>
            <p:sp>
              <p:nvSpPr>
                <p:cNvPr id="50" name="Oval 49"/>
                <p:cNvSpPr/>
                <p:nvPr/>
              </p:nvSpPr>
              <p:spPr>
                <a:xfrm>
                  <a:off x="1744942" y="3272430"/>
                  <a:ext cx="1000978" cy="1000978"/>
                </a:xfrm>
                <a:prstGeom prst="ellipse">
                  <a:avLst/>
                </a:prstGeom>
                <a:solidFill>
                  <a:srgbClr val="D8E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Oval 50"/>
                <p:cNvSpPr/>
                <p:nvPr/>
              </p:nvSpPr>
              <p:spPr>
                <a:xfrm>
                  <a:off x="1707663" y="3235151"/>
                  <a:ext cx="1075536" cy="1075536"/>
                </a:xfrm>
                <a:prstGeom prst="ellipse">
                  <a:avLst/>
                </a:prstGeom>
                <a:noFill/>
                <a:ln>
                  <a:solidFill>
                    <a:srgbClr val="D8E2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cxnSp>
            <p:nvCxnSpPr>
              <p:cNvPr id="53" name="Straight Connector 52"/>
              <p:cNvCxnSpPr>
                <a:stCxn id="17" idx="4"/>
                <a:endCxn id="36" idx="0"/>
              </p:cNvCxnSpPr>
              <p:nvPr/>
            </p:nvCxnSpPr>
            <p:spPr>
              <a:xfrm>
                <a:off x="2245431" y="4310687"/>
                <a:ext cx="1645" cy="130112"/>
              </a:xfrm>
              <a:prstGeom prst="line">
                <a:avLst/>
              </a:prstGeom>
              <a:ln w="12700">
                <a:solidFill>
                  <a:srgbClr val="D8E2EA"/>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407740" y="4304267"/>
                <a:ext cx="1645" cy="130112"/>
              </a:xfrm>
              <a:prstGeom prst="line">
                <a:avLst/>
              </a:prstGeom>
              <a:ln w="12700">
                <a:solidFill>
                  <a:srgbClr val="D8E2EA"/>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570145" y="4304267"/>
                <a:ext cx="1645" cy="130112"/>
              </a:xfrm>
              <a:prstGeom prst="line">
                <a:avLst/>
              </a:prstGeom>
              <a:ln w="12700">
                <a:solidFill>
                  <a:srgbClr val="D8E2EA"/>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736911" y="4304265"/>
                <a:ext cx="1645" cy="130112"/>
              </a:xfrm>
              <a:prstGeom prst="line">
                <a:avLst/>
              </a:prstGeom>
              <a:ln w="12700">
                <a:solidFill>
                  <a:srgbClr val="D8E2EA"/>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48" idx="0"/>
              </p:cNvCxnSpPr>
              <p:nvPr/>
            </p:nvCxnSpPr>
            <p:spPr>
              <a:xfrm>
                <a:off x="6901683" y="4310684"/>
                <a:ext cx="446" cy="117272"/>
              </a:xfrm>
              <a:prstGeom prst="line">
                <a:avLst/>
              </a:prstGeom>
              <a:ln w="12700">
                <a:solidFill>
                  <a:srgbClr val="D8E2EA"/>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8064819" y="4317105"/>
                <a:ext cx="446" cy="117272"/>
              </a:xfrm>
              <a:prstGeom prst="line">
                <a:avLst/>
              </a:prstGeom>
              <a:ln w="12700">
                <a:solidFill>
                  <a:srgbClr val="D8E2EA"/>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894796" y="3588253"/>
                <a:ext cx="701269" cy="328900"/>
              </a:xfrm>
              <a:prstGeom prst="rect">
                <a:avLst/>
              </a:prstGeom>
              <a:noFill/>
            </p:spPr>
            <p:txBody>
              <a:bodyPr wrap="square" rtlCol="0">
                <a:spAutoFit/>
              </a:bodyPr>
              <a:lstStyle/>
              <a:p>
                <a:pPr algn="ctr"/>
                <a:r>
                  <a:rPr lang="en-AU" sz="1400" dirty="0">
                    <a:solidFill>
                      <a:srgbClr val="212747"/>
                    </a:solidFill>
                  </a:rPr>
                  <a:t>QLD</a:t>
                </a:r>
              </a:p>
            </p:txBody>
          </p:sp>
          <p:sp>
            <p:nvSpPr>
              <p:cNvPr id="61" name="TextBox 60"/>
              <p:cNvSpPr txBox="1"/>
              <p:nvPr/>
            </p:nvSpPr>
            <p:spPr>
              <a:xfrm>
                <a:off x="3057105" y="3476172"/>
                <a:ext cx="701269" cy="559129"/>
              </a:xfrm>
              <a:prstGeom prst="rect">
                <a:avLst/>
              </a:prstGeom>
              <a:noFill/>
            </p:spPr>
            <p:txBody>
              <a:bodyPr wrap="square" rtlCol="0">
                <a:spAutoFit/>
              </a:bodyPr>
              <a:lstStyle/>
              <a:p>
                <a:pPr algn="ctr"/>
                <a:r>
                  <a:rPr lang="en-AU" sz="1400" dirty="0">
                    <a:solidFill>
                      <a:srgbClr val="212747"/>
                    </a:solidFill>
                  </a:rPr>
                  <a:t>NSW</a:t>
                </a:r>
              </a:p>
              <a:p>
                <a:pPr algn="ctr"/>
                <a:r>
                  <a:rPr lang="en-AU" sz="1400" dirty="0">
                    <a:solidFill>
                      <a:srgbClr val="212747"/>
                    </a:solidFill>
                  </a:rPr>
                  <a:t>ACT</a:t>
                </a:r>
              </a:p>
            </p:txBody>
          </p:sp>
          <p:sp>
            <p:nvSpPr>
              <p:cNvPr id="65" name="TextBox 64"/>
              <p:cNvSpPr txBox="1"/>
              <p:nvPr/>
            </p:nvSpPr>
            <p:spPr>
              <a:xfrm>
                <a:off x="4219510" y="3588253"/>
                <a:ext cx="701269" cy="328900"/>
              </a:xfrm>
              <a:prstGeom prst="rect">
                <a:avLst/>
              </a:prstGeom>
              <a:noFill/>
            </p:spPr>
            <p:txBody>
              <a:bodyPr wrap="square" rtlCol="0">
                <a:spAutoFit/>
              </a:bodyPr>
              <a:lstStyle/>
              <a:p>
                <a:pPr algn="ctr"/>
                <a:r>
                  <a:rPr lang="en-AU" sz="1400" dirty="0">
                    <a:solidFill>
                      <a:srgbClr val="212747"/>
                    </a:solidFill>
                  </a:rPr>
                  <a:t>WA</a:t>
                </a:r>
              </a:p>
            </p:txBody>
          </p:sp>
          <p:sp>
            <p:nvSpPr>
              <p:cNvPr id="66" name="TextBox 65"/>
              <p:cNvSpPr txBox="1"/>
              <p:nvPr/>
            </p:nvSpPr>
            <p:spPr>
              <a:xfrm>
                <a:off x="5386276" y="3588252"/>
                <a:ext cx="701269" cy="328900"/>
              </a:xfrm>
              <a:prstGeom prst="rect">
                <a:avLst/>
              </a:prstGeom>
              <a:noFill/>
            </p:spPr>
            <p:txBody>
              <a:bodyPr wrap="square" rtlCol="0">
                <a:spAutoFit/>
              </a:bodyPr>
              <a:lstStyle/>
              <a:p>
                <a:pPr algn="ctr"/>
                <a:r>
                  <a:rPr lang="en-AU" sz="1400" dirty="0">
                    <a:solidFill>
                      <a:srgbClr val="212747"/>
                    </a:solidFill>
                  </a:rPr>
                  <a:t>SA</a:t>
                </a:r>
              </a:p>
            </p:txBody>
          </p:sp>
          <p:sp>
            <p:nvSpPr>
              <p:cNvPr id="67" name="TextBox 66"/>
              <p:cNvSpPr txBox="1"/>
              <p:nvPr/>
            </p:nvSpPr>
            <p:spPr>
              <a:xfrm>
                <a:off x="6551048" y="3493675"/>
                <a:ext cx="701269" cy="559129"/>
              </a:xfrm>
              <a:prstGeom prst="rect">
                <a:avLst/>
              </a:prstGeom>
              <a:noFill/>
            </p:spPr>
            <p:txBody>
              <a:bodyPr wrap="square" rtlCol="0">
                <a:spAutoFit/>
              </a:bodyPr>
              <a:lstStyle/>
              <a:p>
                <a:pPr algn="ctr"/>
                <a:r>
                  <a:rPr lang="en-AU" sz="1400" dirty="0">
                    <a:solidFill>
                      <a:srgbClr val="212747"/>
                    </a:solidFill>
                  </a:rPr>
                  <a:t>VIC</a:t>
                </a:r>
              </a:p>
              <a:p>
                <a:pPr algn="ctr"/>
                <a:r>
                  <a:rPr lang="en-AU" sz="1400" dirty="0">
                    <a:solidFill>
                      <a:srgbClr val="212747"/>
                    </a:solidFill>
                  </a:rPr>
                  <a:t>TAS</a:t>
                </a:r>
              </a:p>
            </p:txBody>
          </p:sp>
          <p:sp>
            <p:nvSpPr>
              <p:cNvPr id="68" name="TextBox 67"/>
              <p:cNvSpPr txBox="1"/>
              <p:nvPr/>
            </p:nvSpPr>
            <p:spPr>
              <a:xfrm>
                <a:off x="7475152" y="3588252"/>
                <a:ext cx="1179334" cy="328900"/>
              </a:xfrm>
              <a:prstGeom prst="rect">
                <a:avLst/>
              </a:prstGeom>
              <a:noFill/>
            </p:spPr>
            <p:txBody>
              <a:bodyPr wrap="square" rtlCol="0">
                <a:spAutoFit/>
              </a:bodyPr>
              <a:lstStyle/>
              <a:p>
                <a:pPr algn="ctr"/>
                <a:r>
                  <a:rPr lang="en-AU" sz="1400" dirty="0">
                    <a:solidFill>
                      <a:srgbClr val="212747"/>
                    </a:solidFill>
                  </a:rPr>
                  <a:t>Northern</a:t>
                </a:r>
              </a:p>
            </p:txBody>
          </p:sp>
          <p:cxnSp>
            <p:nvCxnSpPr>
              <p:cNvPr id="70" name="Straight Connector 69"/>
              <p:cNvCxnSpPr>
                <a:stCxn id="21" idx="6"/>
                <a:endCxn id="24" idx="2"/>
              </p:cNvCxnSpPr>
              <p:nvPr/>
            </p:nvCxnSpPr>
            <p:spPr>
              <a:xfrm>
                <a:off x="3947971" y="3772919"/>
                <a:ext cx="86514" cy="0"/>
              </a:xfrm>
              <a:prstGeom prst="line">
                <a:avLst/>
              </a:prstGeom>
              <a:ln w="12700">
                <a:solidFill>
                  <a:srgbClr val="D8E2EA"/>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112743" y="3772918"/>
                <a:ext cx="86514" cy="0"/>
              </a:xfrm>
              <a:prstGeom prst="line">
                <a:avLst/>
              </a:prstGeom>
              <a:ln w="12700">
                <a:solidFill>
                  <a:srgbClr val="D8E2EA"/>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783199" y="3772918"/>
                <a:ext cx="86514" cy="0"/>
              </a:xfrm>
              <a:prstGeom prst="line">
                <a:avLst/>
              </a:prstGeom>
              <a:ln w="12700">
                <a:solidFill>
                  <a:srgbClr val="D8E2EA"/>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277515" y="3772918"/>
                <a:ext cx="86514" cy="0"/>
              </a:xfrm>
              <a:prstGeom prst="line">
                <a:avLst/>
              </a:prstGeom>
              <a:ln w="12700">
                <a:solidFill>
                  <a:srgbClr val="D8E2EA"/>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7442287" y="3801948"/>
                <a:ext cx="86514" cy="0"/>
              </a:xfrm>
              <a:prstGeom prst="line">
                <a:avLst/>
              </a:prstGeom>
              <a:ln w="12700">
                <a:solidFill>
                  <a:srgbClr val="D8E2EA"/>
                </a:solidFill>
              </a:ln>
            </p:spPr>
            <p:style>
              <a:lnRef idx="1">
                <a:schemeClr val="accent1"/>
              </a:lnRef>
              <a:fillRef idx="0">
                <a:schemeClr val="accent1"/>
              </a:fillRef>
              <a:effectRef idx="0">
                <a:schemeClr val="accent1"/>
              </a:effectRef>
              <a:fontRef idx="minor">
                <a:schemeClr val="tx1"/>
              </a:fontRef>
            </p:style>
          </p:cxnSp>
        </p:grpSp>
        <p:sp>
          <p:nvSpPr>
            <p:cNvPr id="78" name="TextBox 77"/>
            <p:cNvSpPr txBox="1"/>
            <p:nvPr/>
          </p:nvSpPr>
          <p:spPr>
            <a:xfrm>
              <a:off x="9621544" y="3082492"/>
              <a:ext cx="2911839" cy="369332"/>
            </a:xfrm>
            <a:prstGeom prst="rect">
              <a:avLst/>
            </a:prstGeom>
            <a:noFill/>
          </p:spPr>
          <p:txBody>
            <a:bodyPr wrap="square" rtlCol="0">
              <a:spAutoFit/>
            </a:bodyPr>
            <a:lstStyle/>
            <a:p>
              <a:r>
                <a:rPr lang="en-AU" spc="300" dirty="0">
                  <a:solidFill>
                    <a:srgbClr val="212747"/>
                  </a:solidFill>
                  <a:latin typeface="MetaNormal-Roman" panose="020B0502030101020104" pitchFamily="34" charset="0"/>
                </a:rPr>
                <a:t>SYNOD MEMBERS</a:t>
              </a:r>
            </a:p>
          </p:txBody>
        </p:sp>
      </p:grpSp>
      <p:sp>
        <p:nvSpPr>
          <p:cNvPr id="81" name="TextBox 80"/>
          <p:cNvSpPr txBox="1"/>
          <p:nvPr/>
        </p:nvSpPr>
        <p:spPr>
          <a:xfrm>
            <a:off x="654555" y="1487739"/>
            <a:ext cx="2911839" cy="369332"/>
          </a:xfrm>
          <a:prstGeom prst="rect">
            <a:avLst/>
          </a:prstGeom>
          <a:noFill/>
        </p:spPr>
        <p:txBody>
          <a:bodyPr wrap="square" rtlCol="0">
            <a:spAutoFit/>
          </a:bodyPr>
          <a:lstStyle/>
          <a:p>
            <a:r>
              <a:rPr lang="en-AU" spc="300" dirty="0">
                <a:solidFill>
                  <a:srgbClr val="212747"/>
                </a:solidFill>
                <a:latin typeface="MetaNormal-Roman" panose="020B0502030101020104" pitchFamily="34" charset="0"/>
              </a:rPr>
              <a:t>ASSEMBLY MEMBER</a:t>
            </a:r>
          </a:p>
        </p:txBody>
      </p:sp>
      <p:grpSp>
        <p:nvGrpSpPr>
          <p:cNvPr id="86" name="Group 85"/>
          <p:cNvGrpSpPr/>
          <p:nvPr/>
        </p:nvGrpSpPr>
        <p:grpSpPr>
          <a:xfrm>
            <a:off x="1342203" y="1937857"/>
            <a:ext cx="1243536" cy="2401192"/>
            <a:chOff x="640638" y="1973036"/>
            <a:chExt cx="1243536" cy="2401192"/>
          </a:xfrm>
        </p:grpSpPr>
        <p:sp>
          <p:nvSpPr>
            <p:cNvPr id="79" name="Oval 78"/>
            <p:cNvSpPr/>
            <p:nvPr/>
          </p:nvSpPr>
          <p:spPr>
            <a:xfrm>
              <a:off x="708733" y="1973036"/>
              <a:ext cx="1107347" cy="1107347"/>
            </a:xfrm>
            <a:prstGeom prst="ellipse">
              <a:avLst/>
            </a:prstGeom>
            <a:solidFill>
              <a:srgbClr val="D8E2EA"/>
            </a:solidFill>
            <a:ln>
              <a:solidFill>
                <a:srgbClr val="D0C9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0" name="Oval 79"/>
            <p:cNvSpPr/>
            <p:nvPr/>
          </p:nvSpPr>
          <p:spPr>
            <a:xfrm>
              <a:off x="708733" y="3266881"/>
              <a:ext cx="1107347" cy="1107347"/>
            </a:xfrm>
            <a:prstGeom prst="ellipse">
              <a:avLst/>
            </a:prstGeom>
            <a:solidFill>
              <a:srgbClr val="D8E2EA"/>
            </a:solidFill>
            <a:ln>
              <a:solidFill>
                <a:srgbClr val="D0C9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2" name="TextBox 81"/>
            <p:cNvSpPr txBox="1"/>
            <p:nvPr/>
          </p:nvSpPr>
          <p:spPr>
            <a:xfrm>
              <a:off x="640638" y="2157377"/>
              <a:ext cx="1243536" cy="738664"/>
            </a:xfrm>
            <a:prstGeom prst="rect">
              <a:avLst/>
            </a:prstGeom>
            <a:noFill/>
          </p:spPr>
          <p:txBody>
            <a:bodyPr wrap="square" rtlCol="0">
              <a:spAutoFit/>
            </a:bodyPr>
            <a:lstStyle/>
            <a:p>
              <a:pPr algn="ctr"/>
              <a:r>
                <a:rPr lang="en-AU" sz="1400" dirty="0">
                  <a:solidFill>
                    <a:srgbClr val="212747"/>
                  </a:solidFill>
                </a:rPr>
                <a:t>Assembly Standing Committee</a:t>
              </a:r>
            </a:p>
          </p:txBody>
        </p:sp>
        <p:sp>
          <p:nvSpPr>
            <p:cNvPr id="83" name="TextBox 82"/>
            <p:cNvSpPr txBox="1"/>
            <p:nvPr/>
          </p:nvSpPr>
          <p:spPr>
            <a:xfrm>
              <a:off x="744056" y="3451222"/>
              <a:ext cx="1026152" cy="738664"/>
            </a:xfrm>
            <a:prstGeom prst="rect">
              <a:avLst/>
            </a:prstGeom>
            <a:noFill/>
          </p:spPr>
          <p:txBody>
            <a:bodyPr wrap="square" rtlCol="0">
              <a:spAutoFit/>
            </a:bodyPr>
            <a:lstStyle/>
            <a:p>
              <a:pPr algn="ctr"/>
              <a:r>
                <a:rPr lang="en-AU" sz="1400" dirty="0">
                  <a:solidFill>
                    <a:srgbClr val="212747"/>
                  </a:solidFill>
                </a:rPr>
                <a:t>UCA Assembly Ltd</a:t>
              </a:r>
            </a:p>
          </p:txBody>
        </p:sp>
        <p:cxnSp>
          <p:nvCxnSpPr>
            <p:cNvPr id="85" name="Straight Connector 84"/>
            <p:cNvCxnSpPr>
              <a:stCxn id="79" idx="4"/>
              <a:endCxn id="80" idx="0"/>
            </p:cNvCxnSpPr>
            <p:nvPr/>
          </p:nvCxnSpPr>
          <p:spPr>
            <a:xfrm>
              <a:off x="1262407" y="3080383"/>
              <a:ext cx="0" cy="186498"/>
            </a:xfrm>
            <a:prstGeom prst="line">
              <a:avLst/>
            </a:prstGeom>
            <a:ln w="12700">
              <a:solidFill>
                <a:srgbClr val="D0C9AF"/>
              </a:solidFill>
            </a:ln>
          </p:spPr>
          <p:style>
            <a:lnRef idx="1">
              <a:schemeClr val="accent1"/>
            </a:lnRef>
            <a:fillRef idx="0">
              <a:schemeClr val="accent1"/>
            </a:fillRef>
            <a:effectRef idx="0">
              <a:schemeClr val="accent1"/>
            </a:effectRef>
            <a:fontRef idx="minor">
              <a:schemeClr val="tx1"/>
            </a:fontRef>
          </p:style>
        </p:cxnSp>
      </p:grpSp>
      <p:cxnSp>
        <p:nvCxnSpPr>
          <p:cNvPr id="8" name="Straight Connector 7"/>
          <p:cNvCxnSpPr/>
          <p:nvPr/>
        </p:nvCxnSpPr>
        <p:spPr>
          <a:xfrm flipV="1">
            <a:off x="2403944" y="4598505"/>
            <a:ext cx="718730" cy="503641"/>
          </a:xfrm>
          <a:prstGeom prst="line">
            <a:avLst/>
          </a:prstGeom>
          <a:ln>
            <a:solidFill>
              <a:srgbClr val="212747"/>
            </a:solidFill>
          </a:ln>
        </p:spPr>
        <p:style>
          <a:lnRef idx="1">
            <a:schemeClr val="accent1"/>
          </a:lnRef>
          <a:fillRef idx="0">
            <a:schemeClr val="accent1"/>
          </a:fillRef>
          <a:effectRef idx="0">
            <a:schemeClr val="accent1"/>
          </a:effectRef>
          <a:fontRef idx="minor">
            <a:schemeClr val="tx1"/>
          </a:fontRef>
        </p:style>
      </p:cxnSp>
      <p:sp>
        <p:nvSpPr>
          <p:cNvPr id="9" name="Isosceles Triangle 8"/>
          <p:cNvSpPr/>
          <p:nvPr/>
        </p:nvSpPr>
        <p:spPr>
          <a:xfrm>
            <a:off x="2143880" y="4433173"/>
            <a:ext cx="57150" cy="45719"/>
          </a:xfrm>
          <a:prstGeom prst="triangle">
            <a:avLst/>
          </a:prstGeom>
          <a:solidFill>
            <a:srgbClr val="4A52BB"/>
          </a:solidFill>
          <a:ln>
            <a:solidFill>
              <a:srgbClr val="212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3" name="Isosceles Triangle 92"/>
          <p:cNvSpPr/>
          <p:nvPr/>
        </p:nvSpPr>
        <p:spPr>
          <a:xfrm rot="3088687">
            <a:off x="3106195" y="4563946"/>
            <a:ext cx="59749" cy="47798"/>
          </a:xfrm>
          <a:prstGeom prst="triangle">
            <a:avLst/>
          </a:prstGeom>
          <a:solidFill>
            <a:srgbClr val="4A52BB"/>
          </a:solidFill>
          <a:ln>
            <a:solidFill>
              <a:srgbClr val="212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4" name="Isosceles Triangle 93"/>
          <p:cNvSpPr/>
          <p:nvPr/>
        </p:nvSpPr>
        <p:spPr>
          <a:xfrm>
            <a:off x="2379333" y="5066648"/>
            <a:ext cx="57150" cy="45719"/>
          </a:xfrm>
          <a:prstGeom prst="triangle">
            <a:avLst/>
          </a:prstGeom>
          <a:solidFill>
            <a:srgbClr val="4A52BB"/>
          </a:solidFill>
          <a:ln>
            <a:solidFill>
              <a:srgbClr val="212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6" name="Rounded Rectangle 95"/>
          <p:cNvSpPr/>
          <p:nvPr/>
        </p:nvSpPr>
        <p:spPr>
          <a:xfrm>
            <a:off x="3059263" y="4969795"/>
            <a:ext cx="3354240" cy="1788578"/>
          </a:xfrm>
          <a:prstGeom prst="roundRect">
            <a:avLst>
              <a:gd name="adj" fmla="val 8289"/>
            </a:avLst>
          </a:prstGeom>
          <a:solidFill>
            <a:srgbClr val="F3F3F3"/>
          </a:solidFill>
          <a:ln>
            <a:solidFill>
              <a:srgbClr val="D0C9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98" name="Group 97"/>
          <p:cNvGrpSpPr/>
          <p:nvPr/>
        </p:nvGrpSpPr>
        <p:grpSpPr>
          <a:xfrm>
            <a:off x="3229196" y="5110427"/>
            <a:ext cx="3038789" cy="1496957"/>
            <a:chOff x="4038437" y="5017798"/>
            <a:chExt cx="3038789" cy="1496957"/>
          </a:xfrm>
        </p:grpSpPr>
        <p:sp>
          <p:nvSpPr>
            <p:cNvPr id="88" name="Oval 87"/>
            <p:cNvSpPr/>
            <p:nvPr/>
          </p:nvSpPr>
          <p:spPr>
            <a:xfrm>
              <a:off x="4299411" y="5017798"/>
              <a:ext cx="923451" cy="923451"/>
            </a:xfrm>
            <a:prstGeom prst="ellipse">
              <a:avLst/>
            </a:prstGeom>
            <a:solidFill>
              <a:srgbClr val="D8E2EA"/>
            </a:solidFill>
            <a:ln>
              <a:solidFill>
                <a:srgbClr val="003A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9" name="TextBox 88"/>
            <p:cNvSpPr txBox="1"/>
            <p:nvPr/>
          </p:nvSpPr>
          <p:spPr>
            <a:xfrm>
              <a:off x="4167184" y="5110191"/>
              <a:ext cx="1243536" cy="738664"/>
            </a:xfrm>
            <a:prstGeom prst="rect">
              <a:avLst/>
            </a:prstGeom>
            <a:noFill/>
          </p:spPr>
          <p:txBody>
            <a:bodyPr wrap="square" rtlCol="0">
              <a:spAutoFit/>
            </a:bodyPr>
            <a:lstStyle/>
            <a:p>
              <a:pPr algn="ctr"/>
              <a:r>
                <a:rPr lang="en-AU" sz="1400" dirty="0">
                  <a:solidFill>
                    <a:srgbClr val="212747"/>
                  </a:solidFill>
                </a:rPr>
                <a:t>UCA </a:t>
              </a:r>
            </a:p>
            <a:p>
              <a:pPr algn="ctr"/>
              <a:r>
                <a:rPr lang="en-AU" sz="1400" dirty="0">
                  <a:solidFill>
                    <a:srgbClr val="212747"/>
                  </a:solidFill>
                </a:rPr>
                <a:t>REDRESS </a:t>
              </a:r>
            </a:p>
            <a:p>
              <a:pPr algn="ctr"/>
              <a:r>
                <a:rPr lang="en-AU" sz="1400" dirty="0">
                  <a:solidFill>
                    <a:srgbClr val="212747"/>
                  </a:solidFill>
                </a:rPr>
                <a:t>Ltd</a:t>
              </a:r>
            </a:p>
          </p:txBody>
        </p:sp>
        <p:sp>
          <p:nvSpPr>
            <p:cNvPr id="90" name="Rounded Rectangle 89"/>
            <p:cNvSpPr/>
            <p:nvPr/>
          </p:nvSpPr>
          <p:spPr>
            <a:xfrm>
              <a:off x="4038437" y="6091243"/>
              <a:ext cx="1445401" cy="423512"/>
            </a:xfrm>
            <a:prstGeom prst="roundRect">
              <a:avLst/>
            </a:prstGeom>
            <a:solidFill>
              <a:srgbClr val="003A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t>Board</a:t>
              </a:r>
            </a:p>
          </p:txBody>
        </p:sp>
        <p:sp>
          <p:nvSpPr>
            <p:cNvPr id="91" name="Rounded Rectangle 90"/>
            <p:cNvSpPr/>
            <p:nvPr/>
          </p:nvSpPr>
          <p:spPr>
            <a:xfrm>
              <a:off x="5631825" y="6089911"/>
              <a:ext cx="1445401" cy="423512"/>
            </a:xfrm>
            <a:prstGeom prst="roundRect">
              <a:avLst/>
            </a:prstGeom>
            <a:solidFill>
              <a:srgbClr val="003A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t>Nominations Committee</a:t>
              </a:r>
            </a:p>
          </p:txBody>
        </p:sp>
        <p:cxnSp>
          <p:nvCxnSpPr>
            <p:cNvPr id="92" name="Straight Connector 91"/>
            <p:cNvCxnSpPr>
              <a:endCxn id="90" idx="0"/>
            </p:cNvCxnSpPr>
            <p:nvPr/>
          </p:nvCxnSpPr>
          <p:spPr>
            <a:xfrm>
              <a:off x="4761137" y="5940804"/>
              <a:ext cx="1" cy="150439"/>
            </a:xfrm>
            <a:prstGeom prst="line">
              <a:avLst/>
            </a:prstGeom>
            <a:ln w="12700">
              <a:solidFill>
                <a:srgbClr val="003A8C"/>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90" idx="3"/>
              <a:endCxn id="91" idx="1"/>
            </p:cNvCxnSpPr>
            <p:nvPr/>
          </p:nvCxnSpPr>
          <p:spPr>
            <a:xfrm flipV="1">
              <a:off x="5483838" y="6301667"/>
              <a:ext cx="147987" cy="1332"/>
            </a:xfrm>
            <a:prstGeom prst="line">
              <a:avLst/>
            </a:prstGeom>
            <a:ln w="12700">
              <a:solidFill>
                <a:srgbClr val="003A8C"/>
              </a:solidFill>
            </a:ln>
          </p:spPr>
          <p:style>
            <a:lnRef idx="1">
              <a:schemeClr val="accent1"/>
            </a:lnRef>
            <a:fillRef idx="0">
              <a:schemeClr val="accent1"/>
            </a:fillRef>
            <a:effectRef idx="0">
              <a:schemeClr val="accent1"/>
            </a:effectRef>
            <a:fontRef idx="minor">
              <a:schemeClr val="tx1"/>
            </a:fontRef>
          </p:style>
        </p:cxnSp>
      </p:grpSp>
      <p:sp>
        <p:nvSpPr>
          <p:cNvPr id="6" name="Arc 5"/>
          <p:cNvSpPr/>
          <p:nvPr/>
        </p:nvSpPr>
        <p:spPr>
          <a:xfrm rot="10800000">
            <a:off x="2172456" y="3519940"/>
            <a:ext cx="1917700" cy="1917700"/>
          </a:xfrm>
          <a:prstGeom prst="arc">
            <a:avLst/>
          </a:prstGeom>
          <a:ln>
            <a:solidFill>
              <a:srgbClr val="21274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84" name="Isosceles Triangle 83"/>
          <p:cNvSpPr/>
          <p:nvPr/>
        </p:nvSpPr>
        <p:spPr>
          <a:xfrm rot="5400000">
            <a:off x="3116892" y="5414517"/>
            <a:ext cx="57811" cy="46248"/>
          </a:xfrm>
          <a:prstGeom prst="triangle">
            <a:avLst/>
          </a:prstGeom>
          <a:solidFill>
            <a:srgbClr val="4A52BB"/>
          </a:solidFill>
          <a:ln>
            <a:solidFill>
              <a:srgbClr val="212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3914" y="1687333"/>
            <a:ext cx="1536491" cy="1536491"/>
          </a:xfrm>
          <a:prstGeom prst="rect">
            <a:avLst/>
          </a:prstGeom>
        </p:spPr>
      </p:pic>
      <p:pic>
        <p:nvPicPr>
          <p:cNvPr id="99" name="Picture 9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5636" y="1681066"/>
            <a:ext cx="1536491" cy="1536491"/>
          </a:xfrm>
          <a:prstGeom prst="rect">
            <a:avLst/>
          </a:prstGeom>
        </p:spPr>
      </p:pic>
      <p:pic>
        <p:nvPicPr>
          <p:cNvPr id="100" name="Picture 9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9120" y="1681065"/>
            <a:ext cx="1536491" cy="1536491"/>
          </a:xfrm>
          <a:prstGeom prst="rect">
            <a:avLst/>
          </a:prstGeom>
        </p:spPr>
      </p:pic>
      <p:sp>
        <p:nvSpPr>
          <p:cNvPr id="2" name="TextBox 1">
            <a:extLst>
              <a:ext uri="{FF2B5EF4-FFF2-40B4-BE49-F238E27FC236}">
                <a16:creationId xmlns:a16="http://schemas.microsoft.com/office/drawing/2014/main" id="{8A5D0931-6737-9F70-AE65-9577E34E51B8}"/>
              </a:ext>
            </a:extLst>
          </p:cNvPr>
          <p:cNvSpPr txBox="1"/>
          <p:nvPr/>
        </p:nvSpPr>
        <p:spPr>
          <a:xfrm>
            <a:off x="6568284" y="1533905"/>
            <a:ext cx="2564270" cy="646331"/>
          </a:xfrm>
          <a:prstGeom prst="rect">
            <a:avLst/>
          </a:prstGeom>
          <a:noFill/>
        </p:spPr>
        <p:txBody>
          <a:bodyPr wrap="square" rtlCol="0">
            <a:spAutoFit/>
          </a:bodyPr>
          <a:lstStyle/>
          <a:p>
            <a:r>
              <a:rPr lang="en-US" dirty="0"/>
              <a:t>Member representatives – General Secretaries</a:t>
            </a:r>
          </a:p>
        </p:txBody>
      </p:sp>
    </p:spTree>
    <p:extLst>
      <p:ext uri="{BB962C8B-B14F-4D97-AF65-F5344CB8AC3E}">
        <p14:creationId xmlns:p14="http://schemas.microsoft.com/office/powerpoint/2010/main" val="2664277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E6D7C5B-77C7-44C1-85C9-FBBA1BCE359D}"/>
              </a:ext>
            </a:extLst>
          </p:cNvPr>
          <p:cNvSpPr>
            <a:spLocks noGrp="1"/>
          </p:cNvSpPr>
          <p:nvPr>
            <p:ph idx="1"/>
          </p:nvPr>
        </p:nvSpPr>
        <p:spPr>
          <a:xfrm>
            <a:off x="628651" y="1587828"/>
            <a:ext cx="7886700" cy="4592003"/>
          </a:xfrm>
        </p:spPr>
        <p:txBody>
          <a:bodyPr/>
          <a:lstStyle/>
          <a:p>
            <a:pPr marL="0" indent="0">
              <a:buNone/>
            </a:pPr>
            <a:r>
              <a:rPr lang="en-AU" dirty="0"/>
              <a:t>Three components: </a:t>
            </a:r>
          </a:p>
          <a:p>
            <a:pPr marL="0" indent="0">
              <a:buNone/>
            </a:pPr>
            <a:endParaRPr lang="en-AU" dirty="0"/>
          </a:p>
          <a:p>
            <a:pPr marL="0" indent="0">
              <a:buNone/>
            </a:pPr>
            <a:endParaRPr lang="en-AU" dirty="0"/>
          </a:p>
          <a:p>
            <a:pPr marL="0" indent="0">
              <a:buNone/>
            </a:pPr>
            <a:endParaRPr lang="en-AU" dirty="0"/>
          </a:p>
          <a:p>
            <a:pPr marL="0" indent="0">
              <a:buNone/>
            </a:pPr>
            <a:r>
              <a:rPr lang="en-AU" dirty="0"/>
              <a:t>Process after application: </a:t>
            </a:r>
          </a:p>
          <a:p>
            <a:pPr marL="0" indent="0">
              <a:buNone/>
            </a:pPr>
            <a:endParaRPr lang="en-AU" dirty="0"/>
          </a:p>
        </p:txBody>
      </p:sp>
      <p:pic>
        <p:nvPicPr>
          <p:cNvPr id="39" name="Picture 38" descr="Icon&#10;&#10;Description automatically generated">
            <a:extLst>
              <a:ext uri="{FF2B5EF4-FFF2-40B4-BE49-F238E27FC236}">
                <a16:creationId xmlns:a16="http://schemas.microsoft.com/office/drawing/2014/main" id="{742101C0-D3E8-49FE-BAE0-FE7D70AD12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9124" y="3927548"/>
            <a:ext cx="527146" cy="527146"/>
          </a:xfrm>
          <a:prstGeom prst="rect">
            <a:avLst/>
          </a:prstGeom>
        </p:spPr>
      </p:pic>
      <p:grpSp>
        <p:nvGrpSpPr>
          <p:cNvPr id="43" name="Group 42">
            <a:extLst>
              <a:ext uri="{FF2B5EF4-FFF2-40B4-BE49-F238E27FC236}">
                <a16:creationId xmlns:a16="http://schemas.microsoft.com/office/drawing/2014/main" id="{786697D5-14E6-4641-BDA6-28497189C4E5}"/>
              </a:ext>
            </a:extLst>
          </p:cNvPr>
          <p:cNvGrpSpPr/>
          <p:nvPr/>
        </p:nvGrpSpPr>
        <p:grpSpPr>
          <a:xfrm>
            <a:off x="2653568" y="3927548"/>
            <a:ext cx="493678" cy="493678"/>
            <a:chOff x="2624210" y="3905748"/>
            <a:chExt cx="493678" cy="493678"/>
          </a:xfrm>
        </p:grpSpPr>
        <p:sp>
          <p:nvSpPr>
            <p:cNvPr id="40" name="Oval 39">
              <a:extLst>
                <a:ext uri="{FF2B5EF4-FFF2-40B4-BE49-F238E27FC236}">
                  <a16:creationId xmlns:a16="http://schemas.microsoft.com/office/drawing/2014/main" id="{BEE6FA86-1C31-44AC-8CAB-E4B9AA5D490A}"/>
                </a:ext>
              </a:extLst>
            </p:cNvPr>
            <p:cNvSpPr/>
            <p:nvPr/>
          </p:nvSpPr>
          <p:spPr>
            <a:xfrm>
              <a:off x="2624210" y="3905748"/>
              <a:ext cx="493678" cy="493678"/>
            </a:xfrm>
            <a:prstGeom prst="ellipse">
              <a:avLst/>
            </a:prstGeom>
            <a:solidFill>
              <a:srgbClr val="253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2" name="Picture 41" descr="Icon&#10;&#10;Description automatically generated">
              <a:extLst>
                <a:ext uri="{FF2B5EF4-FFF2-40B4-BE49-F238E27FC236}">
                  <a16:creationId xmlns:a16="http://schemas.microsoft.com/office/drawing/2014/main" id="{9445FBD5-3FE7-4298-9580-14C63EEB39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5793" y="3966165"/>
              <a:ext cx="370511" cy="370511"/>
            </a:xfrm>
            <a:prstGeom prst="rect">
              <a:avLst/>
            </a:prstGeom>
          </p:spPr>
        </p:pic>
      </p:grpSp>
      <p:pic>
        <p:nvPicPr>
          <p:cNvPr id="45" name="Picture 44" descr="Icon&#10;&#10;Description automatically generated">
            <a:extLst>
              <a:ext uri="{FF2B5EF4-FFF2-40B4-BE49-F238E27FC236}">
                <a16:creationId xmlns:a16="http://schemas.microsoft.com/office/drawing/2014/main" id="{EB5B8FB4-ECCC-43BD-A369-DBC7B359A7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0113" y="3927547"/>
            <a:ext cx="545040" cy="545040"/>
          </a:xfrm>
          <a:prstGeom prst="rect">
            <a:avLst/>
          </a:prstGeom>
        </p:spPr>
      </p:pic>
      <p:pic>
        <p:nvPicPr>
          <p:cNvPr id="47" name="Picture 46" descr="Icon&#10;&#10;Description automatically generated">
            <a:extLst>
              <a:ext uri="{FF2B5EF4-FFF2-40B4-BE49-F238E27FC236}">
                <a16:creationId xmlns:a16="http://schemas.microsoft.com/office/drawing/2014/main" id="{D0159FC5-0C99-471C-8C1F-1BD06812AD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0312" y="3929605"/>
            <a:ext cx="525089" cy="525089"/>
          </a:xfrm>
          <a:prstGeom prst="rect">
            <a:avLst/>
          </a:prstGeom>
        </p:spPr>
      </p:pic>
      <p:grpSp>
        <p:nvGrpSpPr>
          <p:cNvPr id="52" name="Group 51">
            <a:extLst>
              <a:ext uri="{FF2B5EF4-FFF2-40B4-BE49-F238E27FC236}">
                <a16:creationId xmlns:a16="http://schemas.microsoft.com/office/drawing/2014/main" id="{84FCCB30-94DF-4199-BFDE-0FCA6E023ECB}"/>
              </a:ext>
            </a:extLst>
          </p:cNvPr>
          <p:cNvGrpSpPr/>
          <p:nvPr/>
        </p:nvGrpSpPr>
        <p:grpSpPr>
          <a:xfrm>
            <a:off x="7220403" y="3927547"/>
            <a:ext cx="514711" cy="514711"/>
            <a:chOff x="5845185" y="3863430"/>
            <a:chExt cx="514711" cy="514711"/>
          </a:xfrm>
        </p:grpSpPr>
        <p:sp>
          <p:nvSpPr>
            <p:cNvPr id="49" name="Oval 48">
              <a:extLst>
                <a:ext uri="{FF2B5EF4-FFF2-40B4-BE49-F238E27FC236}">
                  <a16:creationId xmlns:a16="http://schemas.microsoft.com/office/drawing/2014/main" id="{BE49F563-B4A2-4286-BE07-F37120B75C54}"/>
                </a:ext>
              </a:extLst>
            </p:cNvPr>
            <p:cNvSpPr/>
            <p:nvPr/>
          </p:nvSpPr>
          <p:spPr>
            <a:xfrm>
              <a:off x="5854965" y="3881995"/>
              <a:ext cx="493678" cy="493678"/>
            </a:xfrm>
            <a:prstGeom prst="ellipse">
              <a:avLst/>
            </a:prstGeom>
            <a:solidFill>
              <a:srgbClr val="253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1" name="Picture 50">
              <a:extLst>
                <a:ext uri="{FF2B5EF4-FFF2-40B4-BE49-F238E27FC236}">
                  <a16:creationId xmlns:a16="http://schemas.microsoft.com/office/drawing/2014/main" id="{9B3F1A35-3180-404F-BD07-5F9E4AB235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45185" y="3863430"/>
              <a:ext cx="514711" cy="514711"/>
            </a:xfrm>
            <a:prstGeom prst="rect">
              <a:avLst/>
            </a:prstGeom>
          </p:spPr>
        </p:pic>
      </p:grpSp>
      <p:sp>
        <p:nvSpPr>
          <p:cNvPr id="2" name="Title 1">
            <a:extLst>
              <a:ext uri="{FF2B5EF4-FFF2-40B4-BE49-F238E27FC236}">
                <a16:creationId xmlns:a16="http://schemas.microsoft.com/office/drawing/2014/main" id="{2ABB2B2F-479D-4932-9F21-494173529E90}"/>
              </a:ext>
            </a:extLst>
          </p:cNvPr>
          <p:cNvSpPr>
            <a:spLocks noGrp="1"/>
          </p:cNvSpPr>
          <p:nvPr>
            <p:ph type="title"/>
          </p:nvPr>
        </p:nvSpPr>
        <p:spPr/>
        <p:txBody>
          <a:bodyPr>
            <a:normAutofit/>
          </a:bodyPr>
          <a:lstStyle/>
          <a:p>
            <a:r>
              <a:rPr lang="en-AU" dirty="0"/>
              <a:t>National Redress Scheme</a:t>
            </a:r>
          </a:p>
        </p:txBody>
      </p:sp>
      <p:sp>
        <p:nvSpPr>
          <p:cNvPr id="5" name="Rectangle: Rounded Corners 4">
            <a:extLst>
              <a:ext uri="{FF2B5EF4-FFF2-40B4-BE49-F238E27FC236}">
                <a16:creationId xmlns:a16="http://schemas.microsoft.com/office/drawing/2014/main" id="{B03F1389-6E95-4DCD-A19D-4CE7FF76FF49}"/>
              </a:ext>
            </a:extLst>
          </p:cNvPr>
          <p:cNvSpPr/>
          <p:nvPr/>
        </p:nvSpPr>
        <p:spPr>
          <a:xfrm>
            <a:off x="751840" y="2377438"/>
            <a:ext cx="2397760" cy="680720"/>
          </a:xfrm>
          <a:prstGeom prst="roundRect">
            <a:avLst>
              <a:gd name="adj" fmla="val 28607"/>
            </a:avLst>
          </a:prstGeom>
          <a:solidFill>
            <a:srgbClr val="1B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F16713C7-4E04-4F65-A32C-823D2899EA72}"/>
              </a:ext>
            </a:extLst>
          </p:cNvPr>
          <p:cNvSpPr/>
          <p:nvPr/>
        </p:nvSpPr>
        <p:spPr>
          <a:xfrm>
            <a:off x="3373120" y="2377438"/>
            <a:ext cx="2397760" cy="680720"/>
          </a:xfrm>
          <a:prstGeom prst="roundRect">
            <a:avLst>
              <a:gd name="adj" fmla="val 28607"/>
            </a:avLst>
          </a:prstGeom>
          <a:solidFill>
            <a:srgbClr val="0C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Rounded Corners 7">
            <a:extLst>
              <a:ext uri="{FF2B5EF4-FFF2-40B4-BE49-F238E27FC236}">
                <a16:creationId xmlns:a16="http://schemas.microsoft.com/office/drawing/2014/main" id="{95CBB6EC-D2D5-4CEB-B3AB-EF8576847116}"/>
              </a:ext>
            </a:extLst>
          </p:cNvPr>
          <p:cNvSpPr/>
          <p:nvPr/>
        </p:nvSpPr>
        <p:spPr>
          <a:xfrm>
            <a:off x="5994400" y="2362924"/>
            <a:ext cx="2397760" cy="680720"/>
          </a:xfrm>
          <a:prstGeom prst="roundRect">
            <a:avLst>
              <a:gd name="adj" fmla="val 28607"/>
            </a:avLst>
          </a:prstGeom>
          <a:solidFill>
            <a:srgbClr val="33A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9D1C82BB-7B76-44F4-8B9C-B27E7FB97866}"/>
              </a:ext>
            </a:extLst>
          </p:cNvPr>
          <p:cNvSpPr/>
          <p:nvPr/>
        </p:nvSpPr>
        <p:spPr>
          <a:xfrm>
            <a:off x="1666240" y="2032000"/>
            <a:ext cx="568960" cy="568960"/>
          </a:xfrm>
          <a:prstGeom prst="ellipse">
            <a:avLst/>
          </a:prstGeom>
          <a:solidFill>
            <a:srgbClr val="1B458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0DF35186-36E9-4397-B595-FBF186492B3C}"/>
              </a:ext>
            </a:extLst>
          </p:cNvPr>
          <p:cNvSpPr/>
          <p:nvPr/>
        </p:nvSpPr>
        <p:spPr>
          <a:xfrm>
            <a:off x="4287520" y="2032000"/>
            <a:ext cx="568960" cy="568960"/>
          </a:xfrm>
          <a:prstGeom prst="ellipse">
            <a:avLst/>
          </a:prstGeom>
          <a:solidFill>
            <a:srgbClr val="0CB2A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1F860479-B1D7-47C5-BBB0-F0FCAC3D5C58}"/>
              </a:ext>
            </a:extLst>
          </p:cNvPr>
          <p:cNvSpPr/>
          <p:nvPr/>
        </p:nvSpPr>
        <p:spPr>
          <a:xfrm>
            <a:off x="6908800" y="2032000"/>
            <a:ext cx="568960" cy="568960"/>
          </a:xfrm>
          <a:prstGeom prst="ellipse">
            <a:avLst/>
          </a:prstGeom>
          <a:solidFill>
            <a:srgbClr val="33AFE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2BC698F1-99A6-4774-B5C3-C2B2540BC21C}"/>
              </a:ext>
            </a:extLst>
          </p:cNvPr>
          <p:cNvSpPr txBox="1"/>
          <p:nvPr/>
        </p:nvSpPr>
        <p:spPr>
          <a:xfrm>
            <a:off x="869349" y="2581507"/>
            <a:ext cx="2181551" cy="523220"/>
          </a:xfrm>
          <a:prstGeom prst="rect">
            <a:avLst/>
          </a:prstGeom>
          <a:noFill/>
        </p:spPr>
        <p:txBody>
          <a:bodyPr wrap="square" rtlCol="0">
            <a:spAutoFit/>
          </a:bodyPr>
          <a:lstStyle/>
          <a:p>
            <a:pPr algn="ctr"/>
            <a:r>
              <a:rPr lang="en-AU" sz="1400" dirty="0">
                <a:solidFill>
                  <a:schemeClr val="bg1"/>
                </a:solidFill>
                <a:latin typeface="MetaNormal-Roman" panose="020B0502030101020104" pitchFamily="34" charset="0"/>
              </a:rPr>
              <a:t>Monetary payment</a:t>
            </a:r>
          </a:p>
          <a:p>
            <a:pPr algn="ctr"/>
            <a:r>
              <a:rPr lang="en-AU" sz="1400" dirty="0">
                <a:solidFill>
                  <a:schemeClr val="bg1"/>
                </a:solidFill>
                <a:latin typeface="MetaNormal-Roman" panose="020B0502030101020104" pitchFamily="34" charset="0"/>
              </a:rPr>
              <a:t>(up to $150,000)</a:t>
            </a:r>
          </a:p>
        </p:txBody>
      </p:sp>
      <p:sp>
        <p:nvSpPr>
          <p:cNvPr id="13" name="TextBox 12">
            <a:extLst>
              <a:ext uri="{FF2B5EF4-FFF2-40B4-BE49-F238E27FC236}">
                <a16:creationId xmlns:a16="http://schemas.microsoft.com/office/drawing/2014/main" id="{8EBB660A-9D81-4875-BF84-03CE21309F22}"/>
              </a:ext>
            </a:extLst>
          </p:cNvPr>
          <p:cNvSpPr txBox="1"/>
          <p:nvPr/>
        </p:nvSpPr>
        <p:spPr>
          <a:xfrm>
            <a:off x="3859221" y="2576087"/>
            <a:ext cx="1425555" cy="307777"/>
          </a:xfrm>
          <a:prstGeom prst="rect">
            <a:avLst/>
          </a:prstGeom>
          <a:noFill/>
        </p:spPr>
        <p:txBody>
          <a:bodyPr wrap="square" rtlCol="0">
            <a:spAutoFit/>
          </a:bodyPr>
          <a:lstStyle/>
          <a:p>
            <a:pPr algn="ctr"/>
            <a:r>
              <a:rPr lang="en-AU" sz="1400" dirty="0">
                <a:solidFill>
                  <a:schemeClr val="bg1"/>
                </a:solidFill>
                <a:latin typeface="MetaNormal-Roman" panose="020B0502030101020104" pitchFamily="34" charset="0"/>
              </a:rPr>
              <a:t>Counselling</a:t>
            </a:r>
          </a:p>
        </p:txBody>
      </p:sp>
      <p:sp>
        <p:nvSpPr>
          <p:cNvPr id="14" name="TextBox 13">
            <a:extLst>
              <a:ext uri="{FF2B5EF4-FFF2-40B4-BE49-F238E27FC236}">
                <a16:creationId xmlns:a16="http://schemas.microsoft.com/office/drawing/2014/main" id="{58CA74ED-B12E-489A-9DF5-DC2B8735213F}"/>
              </a:ext>
            </a:extLst>
          </p:cNvPr>
          <p:cNvSpPr txBox="1"/>
          <p:nvPr/>
        </p:nvSpPr>
        <p:spPr>
          <a:xfrm>
            <a:off x="6005805" y="2585304"/>
            <a:ext cx="2374947" cy="307777"/>
          </a:xfrm>
          <a:prstGeom prst="rect">
            <a:avLst/>
          </a:prstGeom>
          <a:noFill/>
        </p:spPr>
        <p:txBody>
          <a:bodyPr wrap="square" rtlCol="0">
            <a:spAutoFit/>
          </a:bodyPr>
          <a:lstStyle/>
          <a:p>
            <a:pPr algn="ctr"/>
            <a:r>
              <a:rPr lang="en-AU" sz="1400" dirty="0">
                <a:solidFill>
                  <a:schemeClr val="bg1"/>
                </a:solidFill>
                <a:latin typeface="MetaNormal-Roman" panose="020B0502030101020104" pitchFamily="34" charset="0"/>
              </a:rPr>
              <a:t>Direct Personal Response</a:t>
            </a:r>
          </a:p>
        </p:txBody>
      </p:sp>
      <p:pic>
        <p:nvPicPr>
          <p:cNvPr id="15" name="Picture 14">
            <a:extLst>
              <a:ext uri="{FF2B5EF4-FFF2-40B4-BE49-F238E27FC236}">
                <a16:creationId xmlns:a16="http://schemas.microsoft.com/office/drawing/2014/main" id="{430D5A16-3CB4-48F2-ADC4-41C596A5838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85050" y="2035154"/>
            <a:ext cx="550150" cy="550150"/>
          </a:xfrm>
          <a:prstGeom prst="rect">
            <a:avLst/>
          </a:prstGeom>
        </p:spPr>
      </p:pic>
      <p:pic>
        <p:nvPicPr>
          <p:cNvPr id="16" name="Picture 15">
            <a:extLst>
              <a:ext uri="{FF2B5EF4-FFF2-40B4-BE49-F238E27FC236}">
                <a16:creationId xmlns:a16="http://schemas.microsoft.com/office/drawing/2014/main" id="{75F45E00-DE8C-4F35-BFB5-5EDA0ED2996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60910" y="2002314"/>
            <a:ext cx="622179" cy="622179"/>
          </a:xfrm>
          <a:prstGeom prst="rect">
            <a:avLst/>
          </a:prstGeom>
        </p:spPr>
      </p:pic>
      <p:pic>
        <p:nvPicPr>
          <p:cNvPr id="17" name="Picture 16">
            <a:extLst>
              <a:ext uri="{FF2B5EF4-FFF2-40B4-BE49-F238E27FC236}">
                <a16:creationId xmlns:a16="http://schemas.microsoft.com/office/drawing/2014/main" id="{BF130CC0-C5CA-4888-AF4F-C3EF46D9F0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08799" y="2029043"/>
            <a:ext cx="568961" cy="568961"/>
          </a:xfrm>
          <a:prstGeom prst="rect">
            <a:avLst/>
          </a:prstGeom>
        </p:spPr>
      </p:pic>
      <p:cxnSp>
        <p:nvCxnSpPr>
          <p:cNvPr id="19" name="Straight Arrow Connector 18">
            <a:extLst>
              <a:ext uri="{FF2B5EF4-FFF2-40B4-BE49-F238E27FC236}">
                <a16:creationId xmlns:a16="http://schemas.microsoft.com/office/drawing/2014/main" id="{A84C9BDD-F16D-4A0D-8CBE-B5ABD67B07C1}"/>
              </a:ext>
            </a:extLst>
          </p:cNvPr>
          <p:cNvCxnSpPr/>
          <p:nvPr/>
        </p:nvCxnSpPr>
        <p:spPr>
          <a:xfrm>
            <a:off x="751840" y="4991097"/>
            <a:ext cx="7706360" cy="0"/>
          </a:xfrm>
          <a:prstGeom prst="straightConnector1">
            <a:avLst/>
          </a:prstGeom>
          <a:ln w="38100">
            <a:solidFill>
              <a:srgbClr val="253650"/>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BFF3188B-3A1E-464E-9768-0D8255F401D3}"/>
              </a:ext>
            </a:extLst>
          </p:cNvPr>
          <p:cNvSpPr/>
          <p:nvPr/>
        </p:nvSpPr>
        <p:spPr>
          <a:xfrm>
            <a:off x="751840" y="4327431"/>
            <a:ext cx="1327331" cy="1327331"/>
          </a:xfrm>
          <a:prstGeom prst="ellipse">
            <a:avLst/>
          </a:prstGeom>
          <a:solidFill>
            <a:schemeClr val="bg1"/>
          </a:solidFill>
          <a:ln w="38100">
            <a:solidFill>
              <a:srgbClr val="253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Oval 28">
            <a:extLst>
              <a:ext uri="{FF2B5EF4-FFF2-40B4-BE49-F238E27FC236}">
                <a16:creationId xmlns:a16="http://schemas.microsoft.com/office/drawing/2014/main" id="{AC22B152-D535-48CE-80AB-06DE4402A193}"/>
              </a:ext>
            </a:extLst>
          </p:cNvPr>
          <p:cNvSpPr/>
          <p:nvPr/>
        </p:nvSpPr>
        <p:spPr>
          <a:xfrm>
            <a:off x="6814094" y="4327431"/>
            <a:ext cx="1327331" cy="1327331"/>
          </a:xfrm>
          <a:prstGeom prst="ellipse">
            <a:avLst/>
          </a:prstGeom>
          <a:solidFill>
            <a:schemeClr val="bg1"/>
          </a:solidFill>
          <a:ln w="38100">
            <a:solidFill>
              <a:srgbClr val="253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Oval 29">
            <a:extLst>
              <a:ext uri="{FF2B5EF4-FFF2-40B4-BE49-F238E27FC236}">
                <a16:creationId xmlns:a16="http://schemas.microsoft.com/office/drawing/2014/main" id="{D32FA3C6-81D5-4268-A25E-01EF79C369F1}"/>
              </a:ext>
            </a:extLst>
          </p:cNvPr>
          <p:cNvSpPr/>
          <p:nvPr/>
        </p:nvSpPr>
        <p:spPr>
          <a:xfrm>
            <a:off x="3782967" y="4327431"/>
            <a:ext cx="1327331" cy="1327331"/>
          </a:xfrm>
          <a:prstGeom prst="ellipse">
            <a:avLst/>
          </a:prstGeom>
          <a:solidFill>
            <a:schemeClr val="bg1"/>
          </a:solidFill>
          <a:ln w="38100">
            <a:solidFill>
              <a:srgbClr val="253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Oval 30">
            <a:extLst>
              <a:ext uri="{FF2B5EF4-FFF2-40B4-BE49-F238E27FC236}">
                <a16:creationId xmlns:a16="http://schemas.microsoft.com/office/drawing/2014/main" id="{7A312847-DE6F-483F-AB5F-F3613EDBC028}"/>
              </a:ext>
            </a:extLst>
          </p:cNvPr>
          <p:cNvSpPr/>
          <p:nvPr/>
        </p:nvSpPr>
        <p:spPr>
          <a:xfrm>
            <a:off x="2236742" y="4327430"/>
            <a:ext cx="1327331" cy="1327331"/>
          </a:xfrm>
          <a:prstGeom prst="ellipse">
            <a:avLst/>
          </a:prstGeom>
          <a:solidFill>
            <a:schemeClr val="bg1"/>
          </a:solidFill>
          <a:ln w="38100">
            <a:solidFill>
              <a:srgbClr val="253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Oval 31">
            <a:extLst>
              <a:ext uri="{FF2B5EF4-FFF2-40B4-BE49-F238E27FC236}">
                <a16:creationId xmlns:a16="http://schemas.microsoft.com/office/drawing/2014/main" id="{55D143C1-EF56-44F6-8F37-57E248DB7C4A}"/>
              </a:ext>
            </a:extLst>
          </p:cNvPr>
          <p:cNvSpPr/>
          <p:nvPr/>
        </p:nvSpPr>
        <p:spPr>
          <a:xfrm>
            <a:off x="5329192" y="4327430"/>
            <a:ext cx="1327331" cy="1327331"/>
          </a:xfrm>
          <a:prstGeom prst="ellipse">
            <a:avLst/>
          </a:prstGeom>
          <a:solidFill>
            <a:schemeClr val="bg1"/>
          </a:solidFill>
          <a:ln w="38100">
            <a:solidFill>
              <a:srgbClr val="253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TextBox 32">
            <a:extLst>
              <a:ext uri="{FF2B5EF4-FFF2-40B4-BE49-F238E27FC236}">
                <a16:creationId xmlns:a16="http://schemas.microsoft.com/office/drawing/2014/main" id="{63755F6F-9AF5-45F1-BE8C-FD61EABA70B0}"/>
              </a:ext>
            </a:extLst>
          </p:cNvPr>
          <p:cNvSpPr txBox="1"/>
          <p:nvPr/>
        </p:nvSpPr>
        <p:spPr>
          <a:xfrm>
            <a:off x="677127" y="4729485"/>
            <a:ext cx="1476755" cy="738664"/>
          </a:xfrm>
          <a:prstGeom prst="rect">
            <a:avLst/>
          </a:prstGeom>
          <a:noFill/>
        </p:spPr>
        <p:txBody>
          <a:bodyPr wrap="square" rtlCol="0">
            <a:spAutoFit/>
          </a:bodyPr>
          <a:lstStyle/>
          <a:p>
            <a:pPr algn="ctr"/>
            <a:r>
              <a:rPr lang="en-AU" sz="1400" dirty="0">
                <a:solidFill>
                  <a:srgbClr val="212747"/>
                </a:solidFill>
                <a:latin typeface="MetaNormal-Roman" panose="020B0502030101020104" pitchFamily="34" charset="0"/>
              </a:rPr>
              <a:t>Request for information to institution</a:t>
            </a:r>
          </a:p>
        </p:txBody>
      </p:sp>
      <p:sp>
        <p:nvSpPr>
          <p:cNvPr id="34" name="TextBox 33">
            <a:extLst>
              <a:ext uri="{FF2B5EF4-FFF2-40B4-BE49-F238E27FC236}">
                <a16:creationId xmlns:a16="http://schemas.microsoft.com/office/drawing/2014/main" id="{B53E40B8-22E0-406F-AE65-D95C0E8C6D1C}"/>
              </a:ext>
            </a:extLst>
          </p:cNvPr>
          <p:cNvSpPr txBox="1"/>
          <p:nvPr/>
        </p:nvSpPr>
        <p:spPr>
          <a:xfrm>
            <a:off x="2289050" y="4671086"/>
            <a:ext cx="1223000" cy="738664"/>
          </a:xfrm>
          <a:prstGeom prst="rect">
            <a:avLst/>
          </a:prstGeom>
          <a:noFill/>
        </p:spPr>
        <p:txBody>
          <a:bodyPr wrap="square" rtlCol="0">
            <a:spAutoFit/>
          </a:bodyPr>
          <a:lstStyle/>
          <a:p>
            <a:pPr algn="ctr"/>
            <a:r>
              <a:rPr lang="en-AU" sz="1400" dirty="0">
                <a:solidFill>
                  <a:srgbClr val="212747"/>
                </a:solidFill>
                <a:latin typeface="MetaNormal-Roman" panose="020B0502030101020104" pitchFamily="34" charset="0"/>
              </a:rPr>
              <a:t>Independent decision maker</a:t>
            </a:r>
          </a:p>
        </p:txBody>
      </p:sp>
      <p:sp>
        <p:nvSpPr>
          <p:cNvPr id="35" name="TextBox 34">
            <a:extLst>
              <a:ext uri="{FF2B5EF4-FFF2-40B4-BE49-F238E27FC236}">
                <a16:creationId xmlns:a16="http://schemas.microsoft.com/office/drawing/2014/main" id="{45E85A47-7410-454D-BB27-0A013494018D}"/>
              </a:ext>
            </a:extLst>
          </p:cNvPr>
          <p:cNvSpPr txBox="1"/>
          <p:nvPr/>
        </p:nvSpPr>
        <p:spPr>
          <a:xfrm>
            <a:off x="3710425" y="4837206"/>
            <a:ext cx="1476755" cy="307777"/>
          </a:xfrm>
          <a:prstGeom prst="rect">
            <a:avLst/>
          </a:prstGeom>
          <a:noFill/>
        </p:spPr>
        <p:txBody>
          <a:bodyPr wrap="square" rtlCol="0">
            <a:spAutoFit/>
          </a:bodyPr>
          <a:lstStyle/>
          <a:p>
            <a:pPr algn="ctr"/>
            <a:r>
              <a:rPr lang="en-AU" sz="1400" dirty="0">
                <a:solidFill>
                  <a:srgbClr val="212747"/>
                </a:solidFill>
                <a:latin typeface="MetaNormal-Roman" panose="020B0502030101020104" pitchFamily="34" charset="0"/>
              </a:rPr>
              <a:t>Offer</a:t>
            </a:r>
          </a:p>
        </p:txBody>
      </p:sp>
      <p:sp>
        <p:nvSpPr>
          <p:cNvPr id="36" name="TextBox 35">
            <a:extLst>
              <a:ext uri="{FF2B5EF4-FFF2-40B4-BE49-F238E27FC236}">
                <a16:creationId xmlns:a16="http://schemas.microsoft.com/office/drawing/2014/main" id="{1193FB3F-79B7-49E7-AE79-00FC40F6D79B}"/>
              </a:ext>
            </a:extLst>
          </p:cNvPr>
          <p:cNvSpPr txBox="1"/>
          <p:nvPr/>
        </p:nvSpPr>
        <p:spPr>
          <a:xfrm>
            <a:off x="5267427" y="4837205"/>
            <a:ext cx="1476755" cy="307777"/>
          </a:xfrm>
          <a:prstGeom prst="rect">
            <a:avLst/>
          </a:prstGeom>
          <a:noFill/>
        </p:spPr>
        <p:txBody>
          <a:bodyPr wrap="square" rtlCol="0">
            <a:spAutoFit/>
          </a:bodyPr>
          <a:lstStyle/>
          <a:p>
            <a:pPr algn="ctr"/>
            <a:r>
              <a:rPr lang="en-AU" sz="1400" dirty="0">
                <a:solidFill>
                  <a:srgbClr val="212747"/>
                </a:solidFill>
                <a:latin typeface="MetaNormal-Roman" panose="020B0502030101020104" pitchFamily="34" charset="0"/>
              </a:rPr>
              <a:t>Invoicing</a:t>
            </a:r>
          </a:p>
        </p:txBody>
      </p:sp>
      <p:sp>
        <p:nvSpPr>
          <p:cNvPr id="37" name="TextBox 36">
            <a:extLst>
              <a:ext uri="{FF2B5EF4-FFF2-40B4-BE49-F238E27FC236}">
                <a16:creationId xmlns:a16="http://schemas.microsoft.com/office/drawing/2014/main" id="{5CAEFBEE-2889-4572-8882-67563362D81B}"/>
              </a:ext>
            </a:extLst>
          </p:cNvPr>
          <p:cNvSpPr txBox="1"/>
          <p:nvPr/>
        </p:nvSpPr>
        <p:spPr>
          <a:xfrm>
            <a:off x="6874122" y="4621761"/>
            <a:ext cx="1218794" cy="738664"/>
          </a:xfrm>
          <a:prstGeom prst="rect">
            <a:avLst/>
          </a:prstGeom>
          <a:noFill/>
        </p:spPr>
        <p:txBody>
          <a:bodyPr wrap="square" rtlCol="0">
            <a:spAutoFit/>
          </a:bodyPr>
          <a:lstStyle/>
          <a:p>
            <a:pPr algn="ctr"/>
            <a:r>
              <a:rPr lang="en-AU" sz="1400" dirty="0">
                <a:solidFill>
                  <a:srgbClr val="212747"/>
                </a:solidFill>
                <a:latin typeface="MetaNormal-Roman" panose="020B0502030101020104" pitchFamily="34" charset="0"/>
              </a:rPr>
              <a:t>Direct Personal Response</a:t>
            </a:r>
          </a:p>
        </p:txBody>
      </p:sp>
    </p:spTree>
    <p:extLst>
      <p:ext uri="{BB962C8B-B14F-4D97-AF65-F5344CB8AC3E}">
        <p14:creationId xmlns:p14="http://schemas.microsoft.com/office/powerpoint/2010/main" val="3305761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9E666-B5CE-4330-A894-5C251B8DB26E}"/>
              </a:ext>
            </a:extLst>
          </p:cNvPr>
          <p:cNvSpPr>
            <a:spLocks noGrp="1"/>
          </p:cNvSpPr>
          <p:nvPr>
            <p:ph type="title"/>
          </p:nvPr>
        </p:nvSpPr>
        <p:spPr>
          <a:xfrm>
            <a:off x="267704" y="190122"/>
            <a:ext cx="6474278" cy="794744"/>
          </a:xfrm>
        </p:spPr>
        <p:txBody>
          <a:bodyPr>
            <a:normAutofit/>
          </a:bodyPr>
          <a:lstStyle/>
          <a:p>
            <a:r>
              <a:rPr lang="en-AU" dirty="0"/>
              <a:t>National Redress Scheme data</a:t>
            </a:r>
          </a:p>
        </p:txBody>
      </p:sp>
      <p:sp>
        <p:nvSpPr>
          <p:cNvPr id="4" name="Content Placeholder 2">
            <a:extLst>
              <a:ext uri="{FF2B5EF4-FFF2-40B4-BE49-F238E27FC236}">
                <a16:creationId xmlns:a16="http://schemas.microsoft.com/office/drawing/2014/main" id="{16F7D8F1-BEA8-4DB6-992C-B20F3A5669D3}"/>
              </a:ext>
            </a:extLst>
          </p:cNvPr>
          <p:cNvSpPr>
            <a:spLocks noGrp="1"/>
          </p:cNvSpPr>
          <p:nvPr>
            <p:ph idx="1"/>
          </p:nvPr>
        </p:nvSpPr>
        <p:spPr>
          <a:xfrm>
            <a:off x="628650" y="1584959"/>
            <a:ext cx="7886700" cy="4592003"/>
          </a:xfrm>
        </p:spPr>
        <p:txBody>
          <a:bodyPr vert="horz" lIns="91440" tIns="45720" rIns="91440" bIns="45720" rtlCol="0" anchor="t">
            <a:normAutofit/>
          </a:bodyPr>
          <a:lstStyle/>
          <a:p>
            <a:pPr marL="0" indent="0">
              <a:buNone/>
            </a:pPr>
            <a:r>
              <a:rPr lang="en-AU" dirty="0">
                <a:latin typeface="MetaNormal-Roman"/>
              </a:rPr>
              <a:t>As at 5 July 2024</a:t>
            </a:r>
            <a:endParaRPr lang="en-AU" dirty="0"/>
          </a:p>
          <a:p>
            <a:pPr marL="0" indent="0">
              <a:buNone/>
            </a:pPr>
            <a:endParaRPr lang="en-AU" dirty="0"/>
          </a:p>
        </p:txBody>
      </p:sp>
      <p:sp>
        <p:nvSpPr>
          <p:cNvPr id="5" name="Rectangle: Rounded Corners 4">
            <a:extLst>
              <a:ext uri="{FF2B5EF4-FFF2-40B4-BE49-F238E27FC236}">
                <a16:creationId xmlns:a16="http://schemas.microsoft.com/office/drawing/2014/main" id="{B78DF7DC-A68B-4FDA-B07E-5770C88D9591}"/>
              </a:ext>
            </a:extLst>
          </p:cNvPr>
          <p:cNvSpPr/>
          <p:nvPr/>
        </p:nvSpPr>
        <p:spPr>
          <a:xfrm>
            <a:off x="730044" y="2084848"/>
            <a:ext cx="7785306" cy="4092113"/>
          </a:xfrm>
          <a:prstGeom prst="roundRect">
            <a:avLst>
              <a:gd name="adj" fmla="val 7116"/>
            </a:avLst>
          </a:prstGeom>
          <a:solidFill>
            <a:srgbClr val="E5E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DBD6E349-1825-4970-BA1D-90B4D2CA9B56}"/>
              </a:ext>
            </a:extLst>
          </p:cNvPr>
          <p:cNvCxnSpPr>
            <a:cxnSpLocks/>
          </p:cNvCxnSpPr>
          <p:nvPr/>
        </p:nvCxnSpPr>
        <p:spPr>
          <a:xfrm>
            <a:off x="730044" y="3681080"/>
            <a:ext cx="7785306" cy="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3D58C9B-2389-49D3-868A-D543E755A6E6}"/>
              </a:ext>
            </a:extLst>
          </p:cNvPr>
          <p:cNvCxnSpPr>
            <a:cxnSpLocks/>
          </p:cNvCxnSpPr>
          <p:nvPr/>
        </p:nvCxnSpPr>
        <p:spPr>
          <a:xfrm>
            <a:off x="3222523" y="3681080"/>
            <a:ext cx="0" cy="2495881"/>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A3AD3DC-F18C-42FE-93B1-18675CBBD44E}"/>
              </a:ext>
            </a:extLst>
          </p:cNvPr>
          <p:cNvCxnSpPr>
            <a:cxnSpLocks/>
          </p:cNvCxnSpPr>
          <p:nvPr/>
        </p:nvCxnSpPr>
        <p:spPr>
          <a:xfrm>
            <a:off x="5867401" y="3681080"/>
            <a:ext cx="0" cy="2495881"/>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DDDA54F4-103A-4315-9C37-D70F5A3D7A14}"/>
              </a:ext>
            </a:extLst>
          </p:cNvPr>
          <p:cNvGrpSpPr/>
          <p:nvPr/>
        </p:nvGrpSpPr>
        <p:grpSpPr>
          <a:xfrm>
            <a:off x="3147706" y="2129926"/>
            <a:ext cx="2848588" cy="1338610"/>
            <a:chOff x="1363764" y="2211662"/>
            <a:chExt cx="2848588" cy="1338610"/>
          </a:xfrm>
        </p:grpSpPr>
        <p:sp>
          <p:nvSpPr>
            <p:cNvPr id="13" name="TextBox 12">
              <a:extLst>
                <a:ext uri="{FF2B5EF4-FFF2-40B4-BE49-F238E27FC236}">
                  <a16:creationId xmlns:a16="http://schemas.microsoft.com/office/drawing/2014/main" id="{55625BB2-65EA-4274-B156-D1F05301A735}"/>
                </a:ext>
              </a:extLst>
            </p:cNvPr>
            <p:cNvSpPr txBox="1"/>
            <p:nvPr/>
          </p:nvSpPr>
          <p:spPr>
            <a:xfrm>
              <a:off x="2223703" y="2211662"/>
              <a:ext cx="1128710" cy="584775"/>
            </a:xfrm>
            <a:prstGeom prst="rect">
              <a:avLst/>
            </a:prstGeom>
            <a:noFill/>
          </p:spPr>
          <p:txBody>
            <a:bodyPr wrap="square" rtlCol="0">
              <a:spAutoFit/>
            </a:bodyPr>
            <a:lstStyle/>
            <a:p>
              <a:pPr algn="ctr"/>
              <a:r>
                <a:rPr lang="en-AU" sz="3200" dirty="0">
                  <a:solidFill>
                    <a:srgbClr val="253650"/>
                  </a:solidFill>
                  <a:latin typeface="MetaNormal-Roman" panose="020B0502030101020104" pitchFamily="34" charset="0"/>
                </a:rPr>
                <a:t>over</a:t>
              </a:r>
            </a:p>
          </p:txBody>
        </p:sp>
        <p:sp>
          <p:nvSpPr>
            <p:cNvPr id="14" name="TextBox 13">
              <a:extLst>
                <a:ext uri="{FF2B5EF4-FFF2-40B4-BE49-F238E27FC236}">
                  <a16:creationId xmlns:a16="http://schemas.microsoft.com/office/drawing/2014/main" id="{62A5C20D-2F24-4EAA-92C7-5471D562228A}"/>
                </a:ext>
              </a:extLst>
            </p:cNvPr>
            <p:cNvSpPr txBox="1"/>
            <p:nvPr/>
          </p:nvSpPr>
          <p:spPr>
            <a:xfrm>
              <a:off x="1711655" y="2593806"/>
              <a:ext cx="2104564" cy="707886"/>
            </a:xfrm>
            <a:prstGeom prst="rect">
              <a:avLst/>
            </a:prstGeom>
            <a:noFill/>
          </p:spPr>
          <p:txBody>
            <a:bodyPr wrap="square" lIns="91440" tIns="45720" rIns="91440" bIns="45720" rtlCol="0" anchor="t">
              <a:spAutoFit/>
            </a:bodyPr>
            <a:lstStyle/>
            <a:p>
              <a:pPr algn="ctr"/>
              <a:r>
                <a:rPr lang="en-AU" sz="4000" dirty="0">
                  <a:solidFill>
                    <a:srgbClr val="253650"/>
                  </a:solidFill>
                  <a:latin typeface="Arial"/>
                  <a:cs typeface="Arial"/>
                </a:rPr>
                <a:t>44,342</a:t>
              </a:r>
              <a:endParaRPr lang="en-AU" sz="4000" dirty="0">
                <a:solidFill>
                  <a:srgbClr val="253650"/>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620E905-5352-4206-87DF-E0D21BCA6E6B}"/>
                </a:ext>
              </a:extLst>
            </p:cNvPr>
            <p:cNvSpPr txBox="1"/>
            <p:nvPr/>
          </p:nvSpPr>
          <p:spPr>
            <a:xfrm>
              <a:off x="1363764" y="3180940"/>
              <a:ext cx="2848588" cy="369332"/>
            </a:xfrm>
            <a:prstGeom prst="rect">
              <a:avLst/>
            </a:prstGeom>
            <a:noFill/>
          </p:spPr>
          <p:txBody>
            <a:bodyPr wrap="square" rtlCol="0">
              <a:spAutoFit/>
            </a:bodyPr>
            <a:lstStyle/>
            <a:p>
              <a:pPr algn="ctr"/>
              <a:r>
                <a:rPr lang="en-AU" dirty="0">
                  <a:solidFill>
                    <a:srgbClr val="253650"/>
                  </a:solidFill>
                  <a:latin typeface="MetaNormal-Roman" panose="020B0502030101020104" pitchFamily="34" charset="0"/>
                </a:rPr>
                <a:t>applications</a:t>
              </a:r>
              <a:r>
                <a:rPr lang="en-AU" dirty="0">
                  <a:solidFill>
                    <a:srgbClr val="253650"/>
                  </a:solidFill>
                </a:rPr>
                <a:t> to the NRS</a:t>
              </a:r>
            </a:p>
          </p:txBody>
        </p:sp>
      </p:grpSp>
      <p:sp>
        <p:nvSpPr>
          <p:cNvPr id="16" name="TextBox 15">
            <a:extLst>
              <a:ext uri="{FF2B5EF4-FFF2-40B4-BE49-F238E27FC236}">
                <a16:creationId xmlns:a16="http://schemas.microsoft.com/office/drawing/2014/main" id="{09C10022-35DE-431C-95A5-C0FBCF74A34A}"/>
              </a:ext>
            </a:extLst>
          </p:cNvPr>
          <p:cNvSpPr txBox="1"/>
          <p:nvPr/>
        </p:nvSpPr>
        <p:spPr>
          <a:xfrm>
            <a:off x="3694878" y="4816188"/>
            <a:ext cx="1851457" cy="369332"/>
          </a:xfrm>
          <a:prstGeom prst="rect">
            <a:avLst/>
          </a:prstGeom>
          <a:noFill/>
        </p:spPr>
        <p:txBody>
          <a:bodyPr wrap="square" rtlCol="0">
            <a:spAutoFit/>
          </a:bodyPr>
          <a:lstStyle/>
          <a:p>
            <a:pPr algn="ctr"/>
            <a:r>
              <a:rPr lang="en-AU" dirty="0">
                <a:solidFill>
                  <a:srgbClr val="212747"/>
                </a:solidFill>
                <a:latin typeface="MetaNormal-Roman" panose="020B0502030101020104" pitchFamily="34" charset="0"/>
              </a:rPr>
              <a:t>payments made</a:t>
            </a:r>
          </a:p>
        </p:txBody>
      </p:sp>
      <p:sp>
        <p:nvSpPr>
          <p:cNvPr id="17" name="TextBox 16">
            <a:extLst>
              <a:ext uri="{FF2B5EF4-FFF2-40B4-BE49-F238E27FC236}">
                <a16:creationId xmlns:a16="http://schemas.microsoft.com/office/drawing/2014/main" id="{F6D8CDF5-9EF2-4BCC-9DD0-80AF02AC2807}"/>
              </a:ext>
            </a:extLst>
          </p:cNvPr>
          <p:cNvSpPr txBox="1"/>
          <p:nvPr/>
        </p:nvSpPr>
        <p:spPr>
          <a:xfrm>
            <a:off x="3611854" y="4260063"/>
            <a:ext cx="1778100" cy="707886"/>
          </a:xfrm>
          <a:prstGeom prst="rect">
            <a:avLst/>
          </a:prstGeom>
          <a:noFill/>
        </p:spPr>
        <p:txBody>
          <a:bodyPr wrap="square" lIns="91440" tIns="45720" rIns="91440" bIns="45720" rtlCol="0" anchor="t">
            <a:spAutoFit/>
          </a:bodyPr>
          <a:lstStyle/>
          <a:p>
            <a:pPr algn="ctr"/>
            <a:r>
              <a:rPr lang="en-US" sz="4000" dirty="0">
                <a:solidFill>
                  <a:srgbClr val="212747"/>
                </a:solidFill>
                <a:latin typeface="Arial"/>
                <a:cs typeface="Arial"/>
              </a:rPr>
              <a:t>15,816</a:t>
            </a:r>
            <a:endParaRPr lang="en-AU" sz="4000" dirty="0">
              <a:solidFill>
                <a:srgbClr val="212747"/>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1202CEA-78F8-47B5-BDEA-2A7BFF3451A7}"/>
              </a:ext>
            </a:extLst>
          </p:cNvPr>
          <p:cNvSpPr txBox="1"/>
          <p:nvPr/>
        </p:nvSpPr>
        <p:spPr>
          <a:xfrm>
            <a:off x="693964" y="5078562"/>
            <a:ext cx="2359892" cy="707886"/>
          </a:xfrm>
          <a:prstGeom prst="rect">
            <a:avLst/>
          </a:prstGeom>
          <a:noFill/>
        </p:spPr>
        <p:txBody>
          <a:bodyPr wrap="square" lIns="91440" tIns="45720" rIns="91440" bIns="45720" rtlCol="0" anchor="t">
            <a:spAutoFit/>
          </a:bodyPr>
          <a:lstStyle/>
          <a:p>
            <a:pPr algn="r"/>
            <a:r>
              <a:rPr lang="en-AU" sz="4000" dirty="0">
                <a:solidFill>
                  <a:srgbClr val="212747"/>
                </a:solidFill>
                <a:latin typeface="Arial"/>
                <a:cs typeface="Arial"/>
              </a:rPr>
              <a:t>$89,150</a:t>
            </a:r>
            <a:endParaRPr lang="en-AU" sz="4000" dirty="0">
              <a:solidFill>
                <a:srgbClr val="212747"/>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67A25A66-6F05-42DE-BDC5-0E347135CCFB}"/>
              </a:ext>
            </a:extLst>
          </p:cNvPr>
          <p:cNvSpPr txBox="1"/>
          <p:nvPr/>
        </p:nvSpPr>
        <p:spPr>
          <a:xfrm>
            <a:off x="502308" y="4260063"/>
            <a:ext cx="2551548" cy="923330"/>
          </a:xfrm>
          <a:prstGeom prst="rect">
            <a:avLst/>
          </a:prstGeom>
          <a:noFill/>
        </p:spPr>
        <p:txBody>
          <a:bodyPr wrap="square">
            <a:spAutoFit/>
          </a:bodyPr>
          <a:lstStyle/>
          <a:p>
            <a:pPr algn="r"/>
            <a:r>
              <a:rPr lang="en-US" dirty="0">
                <a:solidFill>
                  <a:srgbClr val="212747"/>
                </a:solidFill>
                <a:latin typeface="MetaNormal-Roman" panose="020B0502030101020104" pitchFamily="34" charset="0"/>
              </a:rPr>
              <a:t>The average Redress payment amount is currently 	</a:t>
            </a:r>
          </a:p>
        </p:txBody>
      </p:sp>
      <p:sp>
        <p:nvSpPr>
          <p:cNvPr id="22" name="TextBox 21">
            <a:extLst>
              <a:ext uri="{FF2B5EF4-FFF2-40B4-BE49-F238E27FC236}">
                <a16:creationId xmlns:a16="http://schemas.microsoft.com/office/drawing/2014/main" id="{5F8F37AD-D43A-4F5F-9613-D7BC3E831171}"/>
              </a:ext>
            </a:extLst>
          </p:cNvPr>
          <p:cNvSpPr txBox="1"/>
          <p:nvPr/>
        </p:nvSpPr>
        <p:spPr>
          <a:xfrm>
            <a:off x="6036069" y="4256282"/>
            <a:ext cx="1635909" cy="707886"/>
          </a:xfrm>
          <a:prstGeom prst="rect">
            <a:avLst/>
          </a:prstGeom>
          <a:noFill/>
        </p:spPr>
        <p:txBody>
          <a:bodyPr wrap="square" rtlCol="0">
            <a:spAutoFit/>
          </a:bodyPr>
          <a:lstStyle/>
          <a:p>
            <a:r>
              <a:rPr lang="en-AU" sz="4000" dirty="0">
                <a:solidFill>
                  <a:srgbClr val="212747"/>
                </a:solidFill>
                <a:latin typeface="Arial" panose="020B0604020202020204" pitchFamily="34" charset="0"/>
                <a:cs typeface="Arial" panose="020B0604020202020204" pitchFamily="34" charset="0"/>
              </a:rPr>
              <a:t>36%</a:t>
            </a:r>
          </a:p>
        </p:txBody>
      </p:sp>
      <p:sp>
        <p:nvSpPr>
          <p:cNvPr id="23" name="TextBox 22">
            <a:extLst>
              <a:ext uri="{FF2B5EF4-FFF2-40B4-BE49-F238E27FC236}">
                <a16:creationId xmlns:a16="http://schemas.microsoft.com/office/drawing/2014/main" id="{7C0885E6-1E4B-4A1D-92B7-1A53D2C0C978}"/>
              </a:ext>
            </a:extLst>
          </p:cNvPr>
          <p:cNvSpPr txBox="1"/>
          <p:nvPr/>
        </p:nvSpPr>
        <p:spPr>
          <a:xfrm>
            <a:off x="6034606" y="4802586"/>
            <a:ext cx="2379350" cy="923330"/>
          </a:xfrm>
          <a:prstGeom prst="rect">
            <a:avLst/>
          </a:prstGeom>
          <a:noFill/>
        </p:spPr>
        <p:txBody>
          <a:bodyPr wrap="square" rtlCol="0">
            <a:spAutoFit/>
          </a:bodyPr>
          <a:lstStyle/>
          <a:p>
            <a:r>
              <a:rPr lang="en-AU" dirty="0">
                <a:solidFill>
                  <a:srgbClr val="212747"/>
                </a:solidFill>
                <a:latin typeface="MetaNormal-Roman" panose="020B0502030101020104" pitchFamily="34" charset="0"/>
              </a:rPr>
              <a:t>of applicants identify as Aboriginal and Torres Strait Islander</a:t>
            </a:r>
            <a:endParaRPr lang="en-AU" dirty="0"/>
          </a:p>
        </p:txBody>
      </p:sp>
      <p:pic>
        <p:nvPicPr>
          <p:cNvPr id="25" name="Picture 24" descr="Icon&#10;&#10;Description automatically generated">
            <a:extLst>
              <a:ext uri="{FF2B5EF4-FFF2-40B4-BE49-F238E27FC236}">
                <a16:creationId xmlns:a16="http://schemas.microsoft.com/office/drawing/2014/main" id="{12C64C10-1B32-497B-B631-3FEC41FBA1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9432" y="2420669"/>
            <a:ext cx="924591" cy="924591"/>
          </a:xfrm>
          <a:prstGeom prst="rect">
            <a:avLst/>
          </a:prstGeom>
        </p:spPr>
      </p:pic>
      <p:pic>
        <p:nvPicPr>
          <p:cNvPr id="26" name="Picture 25" descr="Icon&#10;&#10;Description automatically generated">
            <a:extLst>
              <a:ext uri="{FF2B5EF4-FFF2-40B4-BE49-F238E27FC236}">
                <a16:creationId xmlns:a16="http://schemas.microsoft.com/office/drawing/2014/main" id="{B918AF59-190F-4FB4-B40F-6BC834E319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9977" y="2420669"/>
            <a:ext cx="924591" cy="924591"/>
          </a:xfrm>
          <a:prstGeom prst="rect">
            <a:avLst/>
          </a:prstGeom>
        </p:spPr>
      </p:pic>
      <p:pic>
        <p:nvPicPr>
          <p:cNvPr id="28" name="Picture 27" descr="Icon&#10;&#10;Description automatically generated">
            <a:extLst>
              <a:ext uri="{FF2B5EF4-FFF2-40B4-BE49-F238E27FC236}">
                <a16:creationId xmlns:a16="http://schemas.microsoft.com/office/drawing/2014/main" id="{E91EC5F8-7232-4BDF-839C-4C8B7BCBF5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4210" y="3503784"/>
            <a:ext cx="1162417" cy="1162417"/>
          </a:xfrm>
          <a:prstGeom prst="rect">
            <a:avLst/>
          </a:prstGeom>
        </p:spPr>
      </p:pic>
      <p:pic>
        <p:nvPicPr>
          <p:cNvPr id="30" name="Picture 29" descr="Icon&#10;&#10;Description automatically generated">
            <a:extLst>
              <a:ext uri="{FF2B5EF4-FFF2-40B4-BE49-F238E27FC236}">
                <a16:creationId xmlns:a16="http://schemas.microsoft.com/office/drawing/2014/main" id="{607AE754-4298-4D9F-9A5A-DDF6A40204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9562" y="3531052"/>
            <a:ext cx="1162416" cy="1162416"/>
          </a:xfrm>
          <a:prstGeom prst="rect">
            <a:avLst/>
          </a:prstGeom>
        </p:spPr>
      </p:pic>
      <p:pic>
        <p:nvPicPr>
          <p:cNvPr id="32" name="Picture 31" descr="Icon&#10;&#10;Description automatically generated">
            <a:extLst>
              <a:ext uri="{FF2B5EF4-FFF2-40B4-BE49-F238E27FC236}">
                <a16:creationId xmlns:a16="http://schemas.microsoft.com/office/drawing/2014/main" id="{41643071-1314-4444-ACDB-E172AFD296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04443" y="5251348"/>
            <a:ext cx="681039" cy="681039"/>
          </a:xfrm>
          <a:prstGeom prst="rect">
            <a:avLst/>
          </a:prstGeom>
        </p:spPr>
      </p:pic>
    </p:spTree>
    <p:extLst>
      <p:ext uri="{BB962C8B-B14F-4D97-AF65-F5344CB8AC3E}">
        <p14:creationId xmlns:p14="http://schemas.microsoft.com/office/powerpoint/2010/main" val="997325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0F5FE-01DF-4AC2-93F9-0E3AE75FB68A}"/>
              </a:ext>
            </a:extLst>
          </p:cNvPr>
          <p:cNvSpPr>
            <a:spLocks noGrp="1"/>
          </p:cNvSpPr>
          <p:nvPr>
            <p:ph type="title"/>
          </p:nvPr>
        </p:nvSpPr>
        <p:spPr/>
        <p:txBody>
          <a:bodyPr/>
          <a:lstStyle/>
          <a:p>
            <a:r>
              <a:rPr lang="en-AU" dirty="0"/>
              <a:t>Uniting Church data</a:t>
            </a:r>
          </a:p>
        </p:txBody>
      </p:sp>
      <p:sp>
        <p:nvSpPr>
          <p:cNvPr id="3" name="Content Placeholder 2">
            <a:extLst>
              <a:ext uri="{FF2B5EF4-FFF2-40B4-BE49-F238E27FC236}">
                <a16:creationId xmlns:a16="http://schemas.microsoft.com/office/drawing/2014/main" id="{C242BC4A-D1BC-4B2D-8B2F-372862B082E1}"/>
              </a:ext>
            </a:extLst>
          </p:cNvPr>
          <p:cNvSpPr>
            <a:spLocks noGrp="1"/>
          </p:cNvSpPr>
          <p:nvPr>
            <p:ph idx="1"/>
          </p:nvPr>
        </p:nvSpPr>
        <p:spPr/>
        <p:txBody>
          <a:bodyPr/>
          <a:lstStyle/>
          <a:p>
            <a:pPr marL="0" indent="0">
              <a:buNone/>
            </a:pPr>
            <a:r>
              <a:rPr lang="en-AU" dirty="0"/>
              <a:t>At 25 July 2024</a:t>
            </a:r>
          </a:p>
          <a:p>
            <a:endParaRPr lang="en-AU" dirty="0"/>
          </a:p>
        </p:txBody>
      </p:sp>
      <p:graphicFrame>
        <p:nvGraphicFramePr>
          <p:cNvPr id="4" name="Chart 3">
            <a:extLst>
              <a:ext uri="{FF2B5EF4-FFF2-40B4-BE49-F238E27FC236}">
                <a16:creationId xmlns:a16="http://schemas.microsoft.com/office/drawing/2014/main" id="{9320C58D-CA82-4D94-B485-AB7FB19BAF33}"/>
              </a:ext>
            </a:extLst>
          </p:cNvPr>
          <p:cNvGraphicFramePr/>
          <p:nvPr/>
        </p:nvGraphicFramePr>
        <p:xfrm>
          <a:off x="774437" y="2462414"/>
          <a:ext cx="7595126" cy="34608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618663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Group xmlns="c0e7ab58-17c9-4e89-bafa-89648b546eb5">Redress for Sexual Abuse</Group>
    <Category xmlns="c0e7ab58-17c9-4e89-bafa-89648b546eb5">Church Life</Category>
    <Sub_x002d_Group xmlns="c0e7ab58-17c9-4e89-bafa-89648b546eb5">QLD Synod Recovery Scheme</Sub_x002d_Group>
    <Hub_x0020_Link xmlns="c0e7ab58-17c9-4e89-bafa-89648b546eb5">true</Hub_x0020_Link>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023F22AAD13F9241942717C28803A3B7" ma:contentTypeVersion="12" ma:contentTypeDescription="Create a new document." ma:contentTypeScope="" ma:versionID="aea2414647377a30915f05a2f9a2a6b6">
  <xsd:schema xmlns:xsd="http://www.w3.org/2001/XMLSchema" xmlns:xs="http://www.w3.org/2001/XMLSchema" xmlns:p="http://schemas.microsoft.com/office/2006/metadata/properties" xmlns:ns2="c0e7ab58-17c9-4e89-bafa-89648b546eb5" targetNamespace="http://schemas.microsoft.com/office/2006/metadata/properties" ma:root="true" ma:fieldsID="b5939cc4fe7400f321acabefa1bc1840" ns2:_="">
    <xsd:import namespace="c0e7ab58-17c9-4e89-bafa-89648b546eb5"/>
    <xsd:element name="properties">
      <xsd:complexType>
        <xsd:sequence>
          <xsd:element name="documentManagement">
            <xsd:complexType>
              <xsd:all>
                <xsd:element ref="ns2:Hub_x0020_Link" minOccurs="0"/>
                <xsd:element ref="ns2:Category" minOccurs="0"/>
                <xsd:element ref="ns2:Group" minOccurs="0"/>
                <xsd:element ref="ns2:MediaServiceMetadata" minOccurs="0"/>
                <xsd:element ref="ns2:MediaServiceFastMetadata" minOccurs="0"/>
                <xsd:element ref="ns2:MediaServiceSearchProperties" minOccurs="0"/>
                <xsd:element ref="ns2:MediaServiceObjectDetectorVersions" minOccurs="0"/>
                <xsd:element ref="ns2:Sub_x002d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e7ab58-17c9-4e89-bafa-89648b546eb5" elementFormDefault="qualified">
    <xsd:import namespace="http://schemas.microsoft.com/office/2006/documentManagement/types"/>
    <xsd:import namespace="http://schemas.microsoft.com/office/infopath/2007/PartnerControls"/>
    <xsd:element name="Hub_x0020_Link" ma:index="2" nillable="true" ma:displayName="Hub Link" ma:default="1" ma:internalName="Hub_x0020_Link">
      <xsd:simpleType>
        <xsd:restriction base="dms:Boolean"/>
      </xsd:simpleType>
    </xsd:element>
    <xsd:element name="Category" ma:index="3" nillable="true" ma:displayName="Category" ma:default="Resources" ma:internalName="Category">
      <xsd:simpleType>
        <xsd:restriction base="dms:Text">
          <xsd:maxLength value="255"/>
        </xsd:restriction>
      </xsd:simpleType>
    </xsd:element>
    <xsd:element name="Group" ma:index="4" nillable="true" ma:displayName="Group" ma:default="Ministries" ma:format="Dropdown" ma:internalName="Group">
      <xsd:simpleType>
        <xsd:restriction base="dms:Text">
          <xsd:maxLength value="255"/>
        </xsd:restriction>
      </xsd:simpleType>
    </xsd:element>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SearchProperties" ma:index="9" nillable="true" ma:displayName="MediaServiceSearchProperties" ma:hidden="true" ma:internalName="MediaServiceSearchProperties"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Sub_x002d_Group" ma:index="15" nillable="true" ma:displayName="Sub-Group" ma:default="About" ma:format="Dropdown" ma:internalName="Sub_x002d_Group">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C36126-56C3-43EE-9C8F-3E771144B2EB}">
  <ds:schemaRefs>
    <ds:schemaRef ds:uri="c3d5ee02-baf1-4763-ab59-923a4065c4c4"/>
    <ds:schemaRef ds:uri="http://www.w3.org/XML/1998/namespace"/>
    <ds:schemaRef ds:uri="http://schemas.microsoft.com/office/2006/documentManagement/types"/>
    <ds:schemaRef ds:uri="dc04ab10-9c62-49b6-b6da-ba7f963b0f4a"/>
    <ds:schemaRef ds:uri="http://purl.org/dc/dcmitype/"/>
    <ds:schemaRef ds:uri="40190deb-4cd1-440e-9c4a-d15b7e837a52"/>
    <ds:schemaRef ds:uri="http://purl.org/dc/elements/1.1/"/>
    <ds:schemaRef ds:uri="http://purl.org/dc/terms/"/>
    <ds:schemaRef ds:uri="http://schemas.microsoft.com/office/infopath/2007/PartnerControls"/>
    <ds:schemaRef ds:uri="http://schemas.openxmlformats.org/package/2006/metadata/core-properties"/>
    <ds:schemaRef ds:uri="1c43db3d-368a-4db2-b057-ebde130a5c1c"/>
    <ds:schemaRef ds:uri="34fd200a-49cf-4890-b01d-5ea1f74fa15c"/>
    <ds:schemaRef ds:uri="http://schemas.microsoft.com/office/2006/metadata/properties"/>
  </ds:schemaRefs>
</ds:datastoreItem>
</file>

<file path=customXml/itemProps2.xml><?xml version="1.0" encoding="utf-8"?>
<ds:datastoreItem xmlns:ds="http://schemas.openxmlformats.org/officeDocument/2006/customXml" ds:itemID="{84254487-6948-4672-8CB0-0E8AFE63142B}"/>
</file>

<file path=customXml/itemProps3.xml><?xml version="1.0" encoding="utf-8"?>
<ds:datastoreItem xmlns:ds="http://schemas.openxmlformats.org/officeDocument/2006/customXml" ds:itemID="{884E4903-4439-4987-961D-B017CE6AE618}"/>
</file>

<file path=customXml/itemProps4.xml><?xml version="1.0" encoding="utf-8"?>
<ds:datastoreItem xmlns:ds="http://schemas.openxmlformats.org/officeDocument/2006/customXml" ds:itemID="{66784A80-C840-4271-9AC7-ED16A76F7B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550</TotalTime>
  <Words>646</Words>
  <Application>Microsoft Office PowerPoint</Application>
  <PresentationFormat>On-screen Show (4:3)</PresentationFormat>
  <Paragraphs>109</Paragraphs>
  <Slides>12</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Calibri Light</vt:lpstr>
      <vt:lpstr>MetaNormal-Roman</vt:lpstr>
      <vt:lpstr>Office Theme</vt:lpstr>
      <vt:lpstr>Office Theme</vt:lpstr>
      <vt:lpstr>National Redress Scheme briefing</vt:lpstr>
      <vt:lpstr>PowerPoint Presentation</vt:lpstr>
      <vt:lpstr>Molly</vt:lpstr>
      <vt:lpstr>Purpose of the UCA Redress Ltd</vt:lpstr>
      <vt:lpstr>Background to UCA Redress Ltd</vt:lpstr>
      <vt:lpstr>Structure of UCARL</vt:lpstr>
      <vt:lpstr>National Redress Scheme</vt:lpstr>
      <vt:lpstr>National Redress Scheme data</vt:lpstr>
      <vt:lpstr>Uniting Church data</vt:lpstr>
      <vt:lpstr>What have we learned… </vt:lpstr>
      <vt:lpstr>For Queensland </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NRS overview training_presentation_template.pptx</dc:title>
  <dc:creator>Sinead Greinke</dc:creator>
  <cp:lastModifiedBy>Sarah Lim</cp:lastModifiedBy>
  <cp:revision>49</cp:revision>
  <dcterms:created xsi:type="dcterms:W3CDTF">2022-03-02T07:20:49Z</dcterms:created>
  <dcterms:modified xsi:type="dcterms:W3CDTF">2024-08-01T19:45:02Z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0x010100023F22AAD13F9241942717C28803A3B7</vt:lpwstr>
  </property>
  <property fmtid="{D5CDD505-2E9C-101B-9397-08002B2CF9AE}" pid="3" name="_dlc_DocIdItemGuid">
    <vt:lpwstr>5dc79303-f986-4f4a-8f1d-6e6ee16733e6</vt:lpwstr>
  </property>
  <property fmtid="{D5CDD505-2E9C-101B-9397-08002B2CF9AE}" pid="4" name="Document Description">
    <vt:lpwstr/>
  </property>
  <property fmtid="{D5CDD505-2E9C-101B-9397-08002B2CF9AE}" pid="5" name="Document Author">
    <vt:lpwstr/>
  </property>
  <property fmtid="{D5CDD505-2E9C-101B-9397-08002B2CF9AE}" pid="6" name="jf7e3da3e7284004837390a5bd16c8d6">
    <vt:lpwstr/>
  </property>
  <property fmtid="{D5CDD505-2E9C-101B-9397-08002B2CF9AE}" pid="7" name="Government">
    <vt:lpwstr/>
  </property>
  <property fmtid="{D5CDD505-2E9C-101B-9397-08002B2CF9AE}" pid="8" name="ec9225ce42874afaa9872ce75f172058">
    <vt:lpwstr/>
  </property>
  <property fmtid="{D5CDD505-2E9C-101B-9397-08002B2CF9AE}" pid="9" name="Government Agencies">
    <vt:lpwstr/>
  </property>
  <property fmtid="{D5CDD505-2E9C-101B-9397-08002B2CF9AE}" pid="10" name="cb739488aeda44a99eec7785d1c702d1">
    <vt:lpwstr/>
  </property>
  <property fmtid="{D5CDD505-2E9C-101B-9397-08002B2CF9AE}" pid="11" name="Media">
    <vt:lpwstr/>
  </property>
  <property fmtid="{D5CDD505-2E9C-101B-9397-08002B2CF9AE}" pid="12" name="p3d1584ddb104c3f99a39997d9da61bb">
    <vt:lpwstr/>
  </property>
  <property fmtid="{D5CDD505-2E9C-101B-9397-08002B2CF9AE}" pid="13" name="UCA Redress Internal Stakeholders">
    <vt:lpwstr/>
  </property>
  <property fmtid="{D5CDD505-2E9C-101B-9397-08002B2CF9AE}" pid="14" name="e224ddddf82f412c85329d20fa5b5620">
    <vt:lpwstr/>
  </property>
  <property fmtid="{D5CDD505-2E9C-101B-9397-08002B2CF9AE}" pid="15" name="UCA Redress Other Institutions">
    <vt:lpwstr/>
  </property>
  <property fmtid="{D5CDD505-2E9C-101B-9397-08002B2CF9AE}" pid="16" name="mvAttach Count">
    <vt:lpwstr>5</vt:lpwstr>
  </property>
  <property fmtid="{D5CDD505-2E9C-101B-9397-08002B2CF9AE}" pid="17" name="mvBCC">
    <vt:lpwstr/>
  </property>
  <property fmtid="{D5CDD505-2E9C-101B-9397-08002B2CF9AE}" pid="18" name="mvCC">
    <vt:lpwstr/>
  </property>
  <property fmtid="{D5CDD505-2E9C-101B-9397-08002B2CF9AE}" pid="19" name="mvConversationTopic">
    <vt:lpwstr>UCARL power points</vt:lpwstr>
  </property>
  <property fmtid="{D5CDD505-2E9C-101B-9397-08002B2CF9AE}" pid="20" name="mvFrom">
    <vt:lpwstr>Sinead Greinke</vt:lpwstr>
  </property>
  <property fmtid="{D5CDD505-2E9C-101B-9397-08002B2CF9AE}" pid="21" name="mvImportance">
    <vt:lpwstr>1</vt:lpwstr>
  </property>
  <property fmtid="{D5CDD505-2E9C-101B-9397-08002B2CF9AE}" pid="22" name="mvMessageID">
    <vt:lpwstr/>
  </property>
  <property fmtid="{D5CDD505-2E9C-101B-9397-08002B2CF9AE}" pid="23" name="mvOriginal Created">
    <vt:lpwstr>2022-03-18T06:53:24.0000000Z</vt:lpwstr>
  </property>
  <property fmtid="{D5CDD505-2E9C-101B-9397-08002B2CF9AE}" pid="24" name="Original Filename">
    <vt:lpwstr>Re: UCARL power points</vt:lpwstr>
  </property>
  <property fmtid="{D5CDD505-2E9C-101B-9397-08002B2CF9AE}" pid="25" name="mvOriginal Modified">
    <vt:lpwstr>2022-03-18T06:53:24.0000000Z</vt:lpwstr>
  </property>
  <property fmtid="{D5CDD505-2E9C-101B-9397-08002B2CF9AE}" pid="26" name="mvOriginal Producer">
    <vt:lpwstr/>
  </property>
  <property fmtid="{D5CDD505-2E9C-101B-9397-08002B2CF9AE}" pid="27" name="mvReceivedTime">
    <vt:lpwstr>2022-03-18T05:31:53.0000000Z</vt:lpwstr>
  </property>
  <property fmtid="{D5CDD505-2E9C-101B-9397-08002B2CF9AE}" pid="28" name="mvSensitivity">
    <vt:lpwstr>0</vt:lpwstr>
  </property>
  <property fmtid="{D5CDD505-2E9C-101B-9397-08002B2CF9AE}" pid="29" name="mvSentOn">
    <vt:lpwstr>2022-03-18T05:31:26.0000000Z</vt:lpwstr>
  </property>
  <property fmtid="{D5CDD505-2E9C-101B-9397-08002B2CF9AE}" pid="30" name="mvTo">
    <vt:lpwstr>Sarah Lim</vt:lpwstr>
  </property>
  <property fmtid="{D5CDD505-2E9C-101B-9397-08002B2CF9AE}" pid="31" name="mvTrackingTag">
    <vt:lpwstr/>
  </property>
  <property fmtid="{D5CDD505-2E9C-101B-9397-08002B2CF9AE}" pid="32" name="mvOriginal Author">
    <vt:lpwstr>Sinead Greinke</vt:lpwstr>
  </property>
  <property fmtid="{D5CDD505-2E9C-101B-9397-08002B2CF9AE}" pid="33" name="TaxCatchAll">
    <vt:lpwstr/>
  </property>
  <property fmtid="{D5CDD505-2E9C-101B-9397-08002B2CF9AE}" pid="34" name="MediaServiceImageTags">
    <vt:lpwstr/>
  </property>
  <property fmtid="{D5CDD505-2E9C-101B-9397-08002B2CF9AE}" pid="35" name="Document Type">
    <vt:lpwstr/>
  </property>
  <property fmtid="{D5CDD505-2E9C-101B-9397-08002B2CF9AE}" pid="36" name="PolicyArea">
    <vt:lpwstr>J: Other Resources</vt:lpwstr>
  </property>
  <property fmtid="{D5CDD505-2E9C-101B-9397-08002B2CF9AE}" pid="37" name="Order">
    <vt:r8>221500</vt:r8>
  </property>
  <property fmtid="{D5CDD505-2E9C-101B-9397-08002B2CF9AE}" pid="38" name="xd_ProgID">
    <vt:lpwstr/>
  </property>
  <property fmtid="{D5CDD505-2E9C-101B-9397-08002B2CF9AE}" pid="39" name="_SourceUrl">
    <vt:lpwstr/>
  </property>
  <property fmtid="{D5CDD505-2E9C-101B-9397-08002B2CF9AE}" pid="40" name="_SharedFileIndex">
    <vt:lpwstr/>
  </property>
  <property fmtid="{D5CDD505-2E9C-101B-9397-08002B2CF9AE}" pid="41" name="ComplianceAssetId">
    <vt:lpwstr/>
  </property>
  <property fmtid="{D5CDD505-2E9C-101B-9397-08002B2CF9AE}" pid="42" name="TemplateUrl">
    <vt:lpwstr/>
  </property>
  <property fmtid="{D5CDD505-2E9C-101B-9397-08002B2CF9AE}" pid="43" name="Website?">
    <vt:bool>true</vt:bool>
  </property>
  <property fmtid="{D5CDD505-2E9C-101B-9397-08002B2CF9AE}" pid="44" name="_ExtendedDescription">
    <vt:lpwstr/>
  </property>
  <property fmtid="{D5CDD505-2E9C-101B-9397-08002B2CF9AE}" pid="45" name="TriggerFlowInfo">
    <vt:lpwstr/>
  </property>
  <property fmtid="{D5CDD505-2E9C-101B-9397-08002B2CF9AE}" pid="46" name="xd_Signature">
    <vt:bool>false</vt:bool>
  </property>
  <property fmtid="{D5CDD505-2E9C-101B-9397-08002B2CF9AE}" pid="47" name="PolicyContact">
    <vt:lpwstr>18;#Andrew Mckaysmith</vt:lpwstr>
  </property>
</Properties>
</file>