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 id="257" r:id="rId6"/>
    <p:sldId id="25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856E5A-DE5F-40A0-B132-C9AB65294655}" v="2" dt="2022-11-14T20:23:49.4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43"/>
    <p:restoredTop sz="94694"/>
  </p:normalViewPr>
  <p:slideViewPr>
    <p:cSldViewPr snapToGrid="0">
      <p:cViewPr varScale="1">
        <p:scale>
          <a:sx n="108" d="100"/>
          <a:sy n="108" d="100"/>
        </p:scale>
        <p:origin x="46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5F84D-32E4-A3DC-7CA6-97771DBE5ED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65F1573-1D9A-A98E-90FC-EEE40048DA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D8AFB6D-6AAF-7106-BFEE-74F3635C2EEE}"/>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6DE3294F-71AE-4297-BE46-7D5F5C6B07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AF839D-827B-C4B7-0AB7-C54DF9CC359B}"/>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3581604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6E2A0-E1AD-A943-8661-16D88EEC893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16EFFF0-27AB-1E13-EEBD-7C074E15965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0B5F70A-AB9C-F140-695E-7E058A7124C1}"/>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F47C72D5-DF8D-2E10-C1BF-E77AD8E836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F2D6D5-30E6-DE77-873C-01D7B95D11CB}"/>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57752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CE4C9C-7613-A0C3-B44A-A27B4977B06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E62AC07-5828-9F1D-9678-3F2BBD8C71D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5EBAD00-3BD9-5261-2610-C1F88DA0A654}"/>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BD7D2CD4-83C9-8B79-00E3-5711E82346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81DF75-77CF-4458-4E82-BE7CD2CED9B0}"/>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1594919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51F06-B75D-1730-8B6E-7549AF514C0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F45B136-9483-E348-276B-2A984C4AE51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436A56E-DA79-BD78-32CC-C0431C946870}"/>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4C8DCC31-B282-8623-720C-7D66AD7625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8057F2-C568-8593-75C4-5C019CCF2EDB}"/>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1012583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11305-A761-AD1A-266B-4483D419D2F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112E1D28-720E-A6F4-72F6-D310F5A0A5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CB239F6-4464-0D28-AF63-3F817DA996E6}"/>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2488A49B-EDC1-C27C-0A71-C5FD40EB22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66D062-A45D-0D95-5FA4-16717730DB45}"/>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1371357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347D1-5C46-D114-66CB-60EAA68D626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7D32E40-020F-281F-ACFA-084867FE245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69D04C7-D5DF-F800-CBD6-74515F82BDC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2E3903FE-A11A-6E3C-62FA-B97C0B462686}"/>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6" name="Footer Placeholder 5">
            <a:extLst>
              <a:ext uri="{FF2B5EF4-FFF2-40B4-BE49-F238E27FC236}">
                <a16:creationId xmlns:a16="http://schemas.microsoft.com/office/drawing/2014/main" id="{203BB344-A988-129F-E5AC-D3064EBDD7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EB9DFE-0E6F-DB59-352D-41C75AD7DC04}"/>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102466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24706-2E68-439C-C161-41585B90B71D}"/>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CD6CBCC-D3BE-48E6-8280-6A5BF26586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FFAD066-E6DF-A23D-A1FA-A8AFC413EDB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F950DCC3-2608-3FE4-F9A3-F03A76D642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5DB5647-488C-AE55-0BCA-DEB1A503A55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1CC76B3-A527-1EBB-4683-4B294B6AD7FD}"/>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8" name="Footer Placeholder 7">
            <a:extLst>
              <a:ext uri="{FF2B5EF4-FFF2-40B4-BE49-F238E27FC236}">
                <a16:creationId xmlns:a16="http://schemas.microsoft.com/office/drawing/2014/main" id="{33AA2BB5-4C9C-B083-5E33-6C8E214B98C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B099664-F45E-19DE-F0E1-3954640261A9}"/>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415856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A19E6-B5AA-B4A5-A9D6-DB5DB531272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37235D7-66BA-1888-F7CF-BC181195F8A7}"/>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4" name="Footer Placeholder 3">
            <a:extLst>
              <a:ext uri="{FF2B5EF4-FFF2-40B4-BE49-F238E27FC236}">
                <a16:creationId xmlns:a16="http://schemas.microsoft.com/office/drawing/2014/main" id="{EA5DD3A3-11CC-5870-22F7-985542E4820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C00E0A3-9582-80A3-F98E-786DF9D02FA1}"/>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573020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E51713-8194-888A-EB5F-12124493DBCB}"/>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3" name="Footer Placeholder 2">
            <a:extLst>
              <a:ext uri="{FF2B5EF4-FFF2-40B4-BE49-F238E27FC236}">
                <a16:creationId xmlns:a16="http://schemas.microsoft.com/office/drawing/2014/main" id="{E6B1AEA9-4D90-BD0A-2A80-F65CBE4FA6D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BA35BEB-C803-083F-ED29-5314403FC5B8}"/>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3820343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67064-AF1D-363A-88A1-3DD635D6645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2E64C70-8A11-CC3A-4043-336D449409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E418311-8EB8-E05F-7C73-99862AC4B2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E2C9E94-665F-5B8A-9856-A3CF8083D27E}"/>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6" name="Footer Placeholder 5">
            <a:extLst>
              <a:ext uri="{FF2B5EF4-FFF2-40B4-BE49-F238E27FC236}">
                <a16:creationId xmlns:a16="http://schemas.microsoft.com/office/drawing/2014/main" id="{2D75E819-1CF1-9AA7-0CE8-B458CC76C9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CD0AA7-2E12-C176-8475-9E712C05D78A}"/>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278320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065E4-921C-1038-B4AA-9130CC0DC1C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0046A53-85D4-0B24-CB4A-D6862BF8DC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7502777-3D3C-86F2-5858-0D9D63393A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AB33D1D-A618-1454-924C-36453E1DC638}"/>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6" name="Footer Placeholder 5">
            <a:extLst>
              <a:ext uri="{FF2B5EF4-FFF2-40B4-BE49-F238E27FC236}">
                <a16:creationId xmlns:a16="http://schemas.microsoft.com/office/drawing/2014/main" id="{C24B4DC9-BF77-1E36-BA59-538E2E8F97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EBDB53-B447-42A9-46E5-05DF93333781}"/>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3836618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05599A5-E206-F92A-458C-DD078CC58A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966F1F0-E554-24B7-196A-30F4CFF321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F8AEBB-F382-FE8D-0140-2CDE36D368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497894B5-A459-60C8-A34E-AF30043F8B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CE9C9C0-B81E-E3BE-EC77-7D674680CC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B87815-5D49-F64F-AF07-D1A4115F2174}" type="slidenum">
              <a:rPr lang="en-US" smtClean="0"/>
              <a:t>‹#›</a:t>
            </a:fld>
            <a:endParaRPr lang="en-US"/>
          </a:p>
        </p:txBody>
      </p:sp>
    </p:spTree>
    <p:extLst>
      <p:ext uri="{BB962C8B-B14F-4D97-AF65-F5344CB8AC3E}">
        <p14:creationId xmlns:p14="http://schemas.microsoft.com/office/powerpoint/2010/main" val="28079201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55D87D95-2377-1DA4-36F4-31DD4CEF0EDC}"/>
              </a:ext>
            </a:extLst>
          </p:cNvPr>
          <p:cNvPicPr>
            <a:picLocks noChangeAspect="1"/>
          </p:cNvPicPr>
          <p:nvPr/>
        </p:nvPicPr>
        <p:blipFill rotWithShape="1">
          <a:blip r:embed="rId2"/>
          <a:srcRect b="53003"/>
          <a:stretch/>
        </p:blipFill>
        <p:spPr>
          <a:xfrm>
            <a:off x="222339" y="122710"/>
            <a:ext cx="11747321" cy="1382533"/>
          </a:xfrm>
          <a:prstGeom prst="rect">
            <a:avLst/>
          </a:prstGeom>
        </p:spPr>
      </p:pic>
      <p:sp>
        <p:nvSpPr>
          <p:cNvPr id="4" name="TextBox 3">
            <a:extLst>
              <a:ext uri="{FF2B5EF4-FFF2-40B4-BE49-F238E27FC236}">
                <a16:creationId xmlns:a16="http://schemas.microsoft.com/office/drawing/2014/main" id="{36186BC6-1F45-4269-B949-3E450E5D8672}"/>
              </a:ext>
            </a:extLst>
          </p:cNvPr>
          <p:cNvSpPr txBox="1"/>
          <p:nvPr/>
        </p:nvSpPr>
        <p:spPr>
          <a:xfrm>
            <a:off x="222339" y="2266580"/>
            <a:ext cx="11747321" cy="4247317"/>
          </a:xfrm>
          <a:prstGeom prst="rect">
            <a:avLst/>
          </a:prstGeom>
          <a:noFill/>
        </p:spPr>
        <p:txBody>
          <a:bodyPr wrap="square" lIns="91440" tIns="45720" rIns="91440" bIns="45720" anchor="t">
            <a:spAutoFit/>
          </a:bodyPr>
          <a:lstStyle/>
          <a:p>
            <a:pPr algn="just" rtl="0" fontAlgn="base"/>
            <a:r>
              <a:rPr lang="en-AU" sz="1800" b="0" i="0" dirty="0">
                <a:solidFill>
                  <a:srgbClr val="000000"/>
                </a:solidFill>
                <a:effectLst/>
                <a:latin typeface="Calibri" panose="020F0502020204030204" pitchFamily="34" charset="0"/>
              </a:rPr>
              <a:t>Leader 1: Today is the third Sunday of Advent - the time when we prepare again for the coming of Jesus. </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Leader 2: The season of Advent - begins four Sundays before Christmas. This Advent, we are embarking on a Journey to Joy. Each week we will light one more candle and together make a piece of art to visually represent the prayers of the people in this place for the world around us. </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1: There will be some words that we say, and there will be some responses that we invite you to say - they will be on the screen for you to join in as we lead. Last week we lit the candles of Love and Peace, this week, we also light the candle of Hope. </a:t>
            </a:r>
            <a:r>
              <a:rPr lang="en-AU" sz="1800" b="0" i="1" dirty="0">
                <a:solidFill>
                  <a:srgbClr val="000000"/>
                </a:solidFill>
                <a:effectLst/>
                <a:latin typeface="Calibri" panose="020F0502020204030204" pitchFamily="34" charset="0"/>
              </a:rPr>
              <a:t>(</a:t>
            </a:r>
            <a:r>
              <a:rPr lang="en-AU" sz="1800" i="1" dirty="0">
                <a:solidFill>
                  <a:srgbClr val="000000"/>
                </a:solidFill>
                <a:effectLst/>
                <a:latin typeface="Calibri" panose="020F0502020204030204" pitchFamily="34" charset="0"/>
              </a:rPr>
              <a:t>Light the first, second and third candles.) </a:t>
            </a:r>
            <a:endParaRPr lang="en-AU" i="1"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2: The Bible tells us that Elizabeth’s baby, John, would prepare people to be ready for the Lord. It was a message of hope for those who had waited so long for their rescuer, the Messiah to come. While waiting for so long, they may have lost all hope and felt stuck in a weary and tired world.  </a:t>
            </a:r>
            <a:endParaRPr lang="en-AU" b="0" i="0" dirty="0">
              <a:solidFill>
                <a:srgbClr val="000000"/>
              </a:solidFill>
              <a:effectLst/>
              <a:latin typeface="Segoe UI" panose="020B0502040204020203" pitchFamily="34" charset="0"/>
            </a:endParaRPr>
          </a:p>
          <a:p>
            <a:pPr algn="just" rtl="0" fontAlgn="base"/>
            <a:endParaRPr lang="en-AU" sz="1800" b="1" i="0" dirty="0">
              <a:solidFill>
                <a:srgbClr val="000000"/>
              </a:solidFill>
              <a:effectLst/>
              <a:latin typeface="Calibri" panose="020F0502020204030204" pitchFamily="34" charset="0"/>
            </a:endParaRPr>
          </a:p>
          <a:p>
            <a:pPr algn="just" rtl="0" fontAlgn="base"/>
            <a:r>
              <a:rPr lang="en-AU" sz="1800" b="1" i="0" dirty="0">
                <a:solidFill>
                  <a:srgbClr val="000000"/>
                </a:solidFill>
                <a:effectLst/>
                <a:latin typeface="Calibri" panose="020F0502020204030204" pitchFamily="34" charset="0"/>
              </a:rPr>
              <a:t>All: We need your Hope, O God.</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p:txBody>
      </p:sp>
      <p:sp>
        <p:nvSpPr>
          <p:cNvPr id="3" name="Title 2">
            <a:extLst>
              <a:ext uri="{FF2B5EF4-FFF2-40B4-BE49-F238E27FC236}">
                <a16:creationId xmlns:a16="http://schemas.microsoft.com/office/drawing/2014/main" id="{237A64E5-161D-4521-AC62-B4C4AC55E293}"/>
              </a:ext>
            </a:extLst>
          </p:cNvPr>
          <p:cNvSpPr>
            <a:spLocks noGrp="1"/>
          </p:cNvSpPr>
          <p:nvPr>
            <p:ph type="title"/>
          </p:nvPr>
        </p:nvSpPr>
        <p:spPr>
          <a:xfrm>
            <a:off x="222337" y="1505243"/>
            <a:ext cx="11747321" cy="761337"/>
          </a:xfrm>
        </p:spPr>
        <p:txBody>
          <a:bodyPr>
            <a:normAutofit/>
          </a:bodyPr>
          <a:lstStyle/>
          <a:p>
            <a:pPr algn="ctr"/>
            <a:r>
              <a:rPr lang="en-AU" sz="3200" b="1" dirty="0"/>
              <a:t>Advent 3 - Hope</a:t>
            </a:r>
            <a:endParaRPr lang="en-US" sz="3200" b="1" dirty="0"/>
          </a:p>
        </p:txBody>
      </p:sp>
    </p:spTree>
    <p:extLst>
      <p:ext uri="{BB962C8B-B14F-4D97-AF65-F5344CB8AC3E}">
        <p14:creationId xmlns:p14="http://schemas.microsoft.com/office/powerpoint/2010/main" val="3427943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55D87D95-2377-1DA4-36F4-31DD4CEF0EDC}"/>
              </a:ext>
            </a:extLst>
          </p:cNvPr>
          <p:cNvPicPr>
            <a:picLocks noChangeAspect="1"/>
          </p:cNvPicPr>
          <p:nvPr/>
        </p:nvPicPr>
        <p:blipFill rotWithShape="1">
          <a:blip r:embed="rId2"/>
          <a:srcRect b="53003"/>
          <a:stretch/>
        </p:blipFill>
        <p:spPr>
          <a:xfrm>
            <a:off x="222339" y="122710"/>
            <a:ext cx="11747321" cy="1382533"/>
          </a:xfrm>
          <a:prstGeom prst="rect">
            <a:avLst/>
          </a:prstGeom>
        </p:spPr>
      </p:pic>
      <p:sp>
        <p:nvSpPr>
          <p:cNvPr id="4" name="TextBox 3">
            <a:extLst>
              <a:ext uri="{FF2B5EF4-FFF2-40B4-BE49-F238E27FC236}">
                <a16:creationId xmlns:a16="http://schemas.microsoft.com/office/drawing/2014/main" id="{36186BC6-1F45-4269-B949-3E450E5D8672}"/>
              </a:ext>
            </a:extLst>
          </p:cNvPr>
          <p:cNvSpPr txBox="1"/>
          <p:nvPr/>
        </p:nvSpPr>
        <p:spPr>
          <a:xfrm>
            <a:off x="222338" y="2321169"/>
            <a:ext cx="11747321" cy="4080476"/>
          </a:xfrm>
          <a:prstGeom prst="rect">
            <a:avLst/>
          </a:prstGeom>
          <a:noFill/>
        </p:spPr>
        <p:txBody>
          <a:bodyPr wrap="square" lIns="91440" tIns="45720" rIns="91440" bIns="45720" anchor="t">
            <a:spAutoFit/>
          </a:bodyPr>
          <a:lstStyle/>
          <a:p>
            <a:pPr algn="just" rtl="0" fontAlgn="base"/>
            <a:r>
              <a:rPr lang="en-AU" sz="1800" b="0" i="0" dirty="0">
                <a:solidFill>
                  <a:srgbClr val="000000"/>
                </a:solidFill>
                <a:effectLst/>
                <a:latin typeface="Calibri" panose="020F0502020204030204" pitchFamily="34" charset="0"/>
              </a:rPr>
              <a:t>1: The Bible also tells us that Mary’s miracle baby Jesus, would be the hope for the world. Elizabeth was so excited when Mary visited her, and her baby leaped for joy. Elizabeth was blessed and excited to share her life and her home with the woman who literally carried the hope of the world inside of her. They shared in hope together.  </a:t>
            </a:r>
            <a:endParaRPr lang="en-AU" b="0" i="0" dirty="0">
              <a:solidFill>
                <a:srgbClr val="000000"/>
              </a:solidFill>
              <a:effectLst/>
              <a:latin typeface="Segoe UI" panose="020B0502040204020203" pitchFamily="34" charset="0"/>
            </a:endParaRPr>
          </a:p>
          <a:p>
            <a:pPr algn="just" rtl="0" fontAlgn="base"/>
            <a:endParaRPr lang="en-AU" sz="1800" b="1" i="0" dirty="0">
              <a:solidFill>
                <a:srgbClr val="000000"/>
              </a:solidFill>
              <a:effectLst/>
              <a:latin typeface="Calibri" panose="020F0502020204030204" pitchFamily="34" charset="0"/>
            </a:endParaRPr>
          </a:p>
          <a:p>
            <a:pPr algn="just" rtl="0" fontAlgn="base"/>
            <a:r>
              <a:rPr lang="en-AU" sz="1800" b="1" i="0" dirty="0">
                <a:solidFill>
                  <a:srgbClr val="000000"/>
                </a:solidFill>
                <a:effectLst/>
                <a:latin typeface="Calibri" panose="020F0502020204030204" pitchFamily="34" charset="0"/>
              </a:rPr>
              <a:t>All: We need your Hope, O God.</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2: As we pour sand onto this card, we remember our need for God’s Hope. </a:t>
            </a:r>
            <a:endParaRPr lang="en-AU" b="0" i="0" dirty="0">
              <a:solidFill>
                <a:srgbClr val="000000"/>
              </a:solidFill>
              <a:effectLst/>
              <a:latin typeface="Segoe UI" panose="020B0502040204020203" pitchFamily="34" charset="0"/>
            </a:endParaRPr>
          </a:p>
          <a:p>
            <a:pPr algn="just" rtl="0" fontAlgn="base"/>
            <a:endParaRPr lang="en-AU" sz="1800" b="1" i="0" dirty="0">
              <a:solidFill>
                <a:srgbClr val="000000"/>
              </a:solidFill>
              <a:effectLst/>
              <a:latin typeface="Calibri" panose="020F0502020204030204" pitchFamily="34" charset="0"/>
            </a:endParaRPr>
          </a:p>
          <a:p>
            <a:pPr algn="just" rtl="0" fontAlgn="base"/>
            <a:r>
              <a:rPr lang="en-AU" sz="1800" b="1" i="0" dirty="0">
                <a:solidFill>
                  <a:srgbClr val="000000"/>
                </a:solidFill>
                <a:effectLst/>
                <a:latin typeface="Calibri" panose="020F0502020204030204" pitchFamily="34" charset="0"/>
              </a:rPr>
              <a:t>All: We need your Hope, O God.</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1: An overwhelming hope that helps us to get through the most difficult times in our lives. </a:t>
            </a:r>
            <a:endParaRPr lang="en-AU" b="0" i="0" dirty="0">
              <a:solidFill>
                <a:srgbClr val="000000"/>
              </a:solidFill>
              <a:effectLst/>
              <a:latin typeface="Segoe UI" panose="020B0502040204020203" pitchFamily="34" charset="0"/>
            </a:endParaRPr>
          </a:p>
          <a:p>
            <a:pPr algn="just" rtl="0" fontAlgn="base"/>
            <a:endParaRPr lang="en-AU" sz="1800" b="1" i="0" dirty="0">
              <a:solidFill>
                <a:srgbClr val="000000"/>
              </a:solidFill>
              <a:effectLst/>
              <a:latin typeface="Calibri" panose="020F0502020204030204" pitchFamily="34" charset="0"/>
            </a:endParaRPr>
          </a:p>
          <a:p>
            <a:pPr algn="just" rtl="0" fontAlgn="base"/>
            <a:r>
              <a:rPr lang="en-AU" sz="1800" b="1" i="0" dirty="0">
                <a:solidFill>
                  <a:srgbClr val="000000"/>
                </a:solidFill>
                <a:effectLst/>
                <a:latin typeface="Calibri" panose="020F0502020204030204" pitchFamily="34" charset="0"/>
              </a:rPr>
              <a:t>All: We need your Hope, O God.</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a:p>
            <a:pPr>
              <a:lnSpc>
                <a:spcPct val="120000"/>
              </a:lnSpc>
              <a:spcBef>
                <a:spcPts val="600"/>
              </a:spcBef>
              <a:spcAft>
                <a:spcPts val="1000"/>
              </a:spcAft>
            </a:pPr>
            <a:endParaRPr lang="en-US" sz="1800" b="1" dirty="0">
              <a:effectLst/>
              <a:latin typeface="Calibri" panose="020F0502020204030204" pitchFamily="34" charset="0"/>
              <a:ea typeface="Yu Mincho" panose="02020400000000000000" pitchFamily="18" charset="-128"/>
              <a:cs typeface="Calibri"/>
            </a:endParaRPr>
          </a:p>
        </p:txBody>
      </p:sp>
    </p:spTree>
    <p:extLst>
      <p:ext uri="{BB962C8B-B14F-4D97-AF65-F5344CB8AC3E}">
        <p14:creationId xmlns:p14="http://schemas.microsoft.com/office/powerpoint/2010/main" val="3170243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55D87D95-2377-1DA4-36F4-31DD4CEF0EDC}"/>
              </a:ext>
            </a:extLst>
          </p:cNvPr>
          <p:cNvPicPr>
            <a:picLocks noChangeAspect="1"/>
          </p:cNvPicPr>
          <p:nvPr/>
        </p:nvPicPr>
        <p:blipFill rotWithShape="1">
          <a:blip r:embed="rId2"/>
          <a:srcRect b="53003"/>
          <a:stretch/>
        </p:blipFill>
        <p:spPr>
          <a:xfrm>
            <a:off x="222339" y="122710"/>
            <a:ext cx="11747321" cy="1382533"/>
          </a:xfrm>
          <a:prstGeom prst="rect">
            <a:avLst/>
          </a:prstGeom>
        </p:spPr>
      </p:pic>
      <p:sp>
        <p:nvSpPr>
          <p:cNvPr id="4" name="TextBox 3">
            <a:extLst>
              <a:ext uri="{FF2B5EF4-FFF2-40B4-BE49-F238E27FC236}">
                <a16:creationId xmlns:a16="http://schemas.microsoft.com/office/drawing/2014/main" id="{36186BC6-1F45-4269-B949-3E450E5D8672}"/>
              </a:ext>
            </a:extLst>
          </p:cNvPr>
          <p:cNvSpPr txBox="1"/>
          <p:nvPr/>
        </p:nvSpPr>
        <p:spPr>
          <a:xfrm>
            <a:off x="222339" y="2261853"/>
            <a:ext cx="11747321" cy="4175502"/>
          </a:xfrm>
          <a:prstGeom prst="rect">
            <a:avLst/>
          </a:prstGeom>
          <a:noFill/>
        </p:spPr>
        <p:txBody>
          <a:bodyPr wrap="square" lIns="91440" tIns="45720" rIns="91440" bIns="45720" anchor="t">
            <a:spAutoFit/>
          </a:bodyPr>
          <a:lstStyle/>
          <a:p>
            <a:pPr algn="just" rtl="0" fontAlgn="base"/>
            <a:r>
              <a:rPr lang="en-AU" sz="1800" b="0" i="0" dirty="0">
                <a:solidFill>
                  <a:srgbClr val="000000"/>
                </a:solidFill>
                <a:effectLst/>
                <a:latin typeface="Calibri" panose="020F0502020204030204" pitchFamily="34" charset="0"/>
              </a:rPr>
              <a:t>2: Hope which to others might feel like optimism, or scepticism, and makes no sense to those around us. </a:t>
            </a:r>
            <a:endParaRPr lang="en-AU" b="0" i="0" dirty="0">
              <a:solidFill>
                <a:srgbClr val="000000"/>
              </a:solidFill>
              <a:effectLst/>
              <a:latin typeface="Segoe UI" panose="020B0502040204020203" pitchFamily="34" charset="0"/>
            </a:endParaRPr>
          </a:p>
          <a:p>
            <a:pPr algn="just" rtl="0" fontAlgn="base"/>
            <a:endParaRPr lang="en-AU" sz="1800" b="1" i="0" dirty="0">
              <a:solidFill>
                <a:srgbClr val="000000"/>
              </a:solidFill>
              <a:effectLst/>
              <a:latin typeface="Calibri" panose="020F0502020204030204" pitchFamily="34" charset="0"/>
            </a:endParaRPr>
          </a:p>
          <a:p>
            <a:pPr algn="just" rtl="0" fontAlgn="base"/>
            <a:r>
              <a:rPr lang="en-AU" sz="1800" b="1" i="0" dirty="0">
                <a:solidFill>
                  <a:srgbClr val="000000"/>
                </a:solidFill>
                <a:effectLst/>
                <a:latin typeface="Calibri" panose="020F0502020204030204" pitchFamily="34" charset="0"/>
              </a:rPr>
              <a:t>All: We need your Hope, O God.</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fontAlgn="base">
              <a:spcBef>
                <a:spcPts val="600"/>
              </a:spcBef>
              <a:spcAft>
                <a:spcPts val="1000"/>
              </a:spcAft>
            </a:pPr>
            <a:r>
              <a:rPr lang="en-AU" dirty="0">
                <a:solidFill>
                  <a:srgbClr val="000000"/>
                </a:solidFill>
                <a:latin typeface="Calibri" panose="020F0502020204030204" pitchFamily="34" charset="0"/>
              </a:rPr>
              <a:t>1: I invite you to come and sprinkle a handful of sand on the cardboard and name people and places particularly in need God’s hope at this time e.g., people dealing with long-term illness; people in war torn places; people facing the loss of their homes; people who have lost their jobs, or can’t find work; those who are struggling to find people to work to keep their businesses open; those battling addictions, and struggling with mental illnesses; asylum seekers and refugees; Australia’s First Nations People; friends and relatives of missing persons</a:t>
            </a:r>
            <a:r>
              <a:rPr lang="en-AU">
                <a:solidFill>
                  <a:srgbClr val="000000"/>
                </a:solidFill>
                <a:latin typeface="Calibri" panose="020F0502020204030204" pitchFamily="34" charset="0"/>
              </a:rPr>
              <a:t>; people </a:t>
            </a:r>
            <a:r>
              <a:rPr lang="en-AU" dirty="0">
                <a:solidFill>
                  <a:srgbClr val="000000"/>
                </a:solidFill>
                <a:latin typeface="Calibri" panose="020F0502020204030204" pitchFamily="34" charset="0"/>
              </a:rPr>
              <a:t>dealing with the effects of drought in Australia and other places. (Leave space for prayer and people to contribute)</a:t>
            </a:r>
          </a:p>
          <a:p>
            <a:pPr algn="just" rtl="0" fontAlgn="base"/>
            <a:r>
              <a:rPr lang="en-AU" sz="1800" b="0" i="0" dirty="0">
                <a:solidFill>
                  <a:srgbClr val="000000"/>
                </a:solidFill>
                <a:effectLst/>
                <a:latin typeface="Calibri" panose="020F0502020204030204" pitchFamily="34" charset="0"/>
              </a:rPr>
              <a:t>2: God of Hope, help us to Share in your Hope. Help us patiently wait for your coming, help us to Journey to Joy, and help us show others the hope that can only come from you, and your Son, the hope of the World. </a:t>
            </a:r>
            <a:endParaRPr lang="en-AU" b="0" i="0" dirty="0">
              <a:solidFill>
                <a:srgbClr val="000000"/>
              </a:solidFill>
              <a:effectLst/>
              <a:latin typeface="Segoe UI" panose="020B0502040204020203" pitchFamily="34" charset="0"/>
            </a:endParaRPr>
          </a:p>
          <a:p>
            <a:pPr algn="just" rtl="0" fontAlgn="base"/>
            <a:endParaRPr lang="en-AU" sz="1800" b="1" i="0" dirty="0">
              <a:solidFill>
                <a:srgbClr val="000000"/>
              </a:solidFill>
              <a:effectLst/>
              <a:latin typeface="Calibri" panose="020F0502020204030204" pitchFamily="34" charset="0"/>
            </a:endParaRPr>
          </a:p>
          <a:p>
            <a:pPr algn="just" rtl="0" fontAlgn="base"/>
            <a:r>
              <a:rPr lang="en-AU" sz="1800" b="1" i="0" dirty="0">
                <a:solidFill>
                  <a:srgbClr val="000000"/>
                </a:solidFill>
                <a:effectLst/>
                <a:latin typeface="Calibri" panose="020F0502020204030204" pitchFamily="34" charset="0"/>
              </a:rPr>
              <a:t>All: We need your Hope, O God. Amen.</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38942418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2e06a86-5873-4fb6-9162-ed349200676a">
      <Terms xmlns="http://schemas.microsoft.com/office/infopath/2007/PartnerControls"/>
    </lcf76f155ced4ddcb4097134ff3c332f>
    <TaxCatchAll xmlns="2deb022d-e480-44ca-bfd7-6040ee655ef2" xsi:nil="true"/>
    <SharedWithUsers xmlns="2deb022d-e480-44ca-bfd7-6040ee655ef2">
      <UserInfo>
        <DisplayName>Paul Wetzig</DisplayName>
        <AccountId>16</AccountId>
        <AccountType/>
      </UserInfo>
      <UserInfo>
        <DisplayName>Peter Rekers</DisplayName>
        <AccountId>22</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6CB7B372A328646994FC6C5C5727780" ma:contentTypeVersion="17" ma:contentTypeDescription="Create a new document." ma:contentTypeScope="" ma:versionID="34bf8b05a5aeb3561289295b0e847876">
  <xsd:schema xmlns:xsd="http://www.w3.org/2001/XMLSchema" xmlns:xs="http://www.w3.org/2001/XMLSchema" xmlns:p="http://schemas.microsoft.com/office/2006/metadata/properties" xmlns:ns2="82e06a86-5873-4fb6-9162-ed349200676a" xmlns:ns3="2deb022d-e480-44ca-bfd7-6040ee655ef2" targetNamespace="http://schemas.microsoft.com/office/2006/metadata/properties" ma:root="true" ma:fieldsID="c46d856449fbdf50eefde81459934727" ns2:_="" ns3:_="">
    <xsd:import namespace="82e06a86-5873-4fb6-9162-ed349200676a"/>
    <xsd:import namespace="2deb022d-e480-44ca-bfd7-6040ee655ef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OCR"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e06a86-5873-4fb6-9162-ed34920067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c23ec9ac-782e-46e6-86d0-3a8a62ef4de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deb022d-e480-44ca-bfd7-6040ee655ef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cad86d83-2058-4468-be4f-7dd9b7d0b515}" ma:internalName="TaxCatchAll" ma:showField="CatchAllData" ma:web="2deb022d-e480-44ca-bfd7-6040ee655ef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841AAE-0858-4184-8ABA-1E291ECE9C38}">
  <ds:schemaRefs>
    <ds:schemaRef ds:uri="http://schemas.microsoft.com/office/2006/documentManagement/types"/>
    <ds:schemaRef ds:uri="dee9f596-d6b2-45ff-9d36-cd16fae1ef9c"/>
    <ds:schemaRef ds:uri="e37bda16-8718-46b8-849a-224b9dfb2f8a"/>
    <ds:schemaRef ds:uri="http://purl.org/dc/elements/1.1/"/>
    <ds:schemaRef ds:uri="http://schemas.openxmlformats.org/package/2006/metadata/core-properties"/>
    <ds:schemaRef ds:uri="http://schemas.microsoft.com/office/infopath/2007/PartnerControls"/>
    <ds:schemaRef ds:uri="http://purl.org/dc/terms/"/>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6058CA3F-81B9-4224-88D1-0D85AFB7AAD7}">
  <ds:schemaRefs>
    <ds:schemaRef ds:uri="http://schemas.microsoft.com/sharepoint/v3/contenttype/forms"/>
  </ds:schemaRefs>
</ds:datastoreItem>
</file>

<file path=customXml/itemProps3.xml><?xml version="1.0" encoding="utf-8"?>
<ds:datastoreItem xmlns:ds="http://schemas.openxmlformats.org/officeDocument/2006/customXml" ds:itemID="{249F0DE8-DA5B-4084-97B4-F236CCA90E67}"/>
</file>

<file path=docProps/app.xml><?xml version="1.0" encoding="utf-8"?>
<Properties xmlns="http://schemas.openxmlformats.org/officeDocument/2006/extended-properties" xmlns:vt="http://schemas.openxmlformats.org/officeDocument/2006/docPropsVTypes">
  <Template/>
  <TotalTime>73</TotalTime>
  <Words>597</Words>
  <Application>Microsoft Office PowerPoint</Application>
  <PresentationFormat>Widescreen</PresentationFormat>
  <Paragraphs>29</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Segoe UI</vt:lpstr>
      <vt:lpstr>Office Theme</vt:lpstr>
      <vt:lpstr>Advent 3 - Hope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Mckaysmith</dc:creator>
  <cp:lastModifiedBy>Peter Rekers</cp:lastModifiedBy>
  <cp:revision>18</cp:revision>
  <dcterms:created xsi:type="dcterms:W3CDTF">2022-11-02T01:55:21Z</dcterms:created>
  <dcterms:modified xsi:type="dcterms:W3CDTF">2022-11-14T20:50:02Z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0x010100ECE20A2757917F478F29E0132EC922FE</vt:lpwstr>
  </property>
  <property fmtid="{D5CDD505-2E9C-101B-9397-08002B2CF9AE}" pid="3" name="MediaServiceImageTags">
    <vt:lpwstr/>
  </property>
</Properties>
</file>