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tags/tag10.xml" ContentType="application/vnd.openxmlformats-officedocument.presentationml.tags+xml"/>
  <Override PartName="/ppt/notesSlides/notesSlide28.xml" ContentType="application/vnd.openxmlformats-officedocument.presentationml.notesSlide+xml"/>
  <Override PartName="/ppt/tags/tag11.xml" ContentType="application/vnd.openxmlformats-officedocument.presentationml.tags+xml"/>
  <Override PartName="/ppt/notesSlides/notesSlide29.xml" ContentType="application/vnd.openxmlformats-officedocument.presentationml.notesSlide+xml"/>
  <Override PartName="/ppt/tags/tag1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7"/>
  </p:notesMasterIdLst>
  <p:sldIdLst>
    <p:sldId id="260" r:id="rId5"/>
    <p:sldId id="295" r:id="rId6"/>
    <p:sldId id="406" r:id="rId7"/>
    <p:sldId id="332" r:id="rId8"/>
    <p:sldId id="293" r:id="rId9"/>
    <p:sldId id="324" r:id="rId10"/>
    <p:sldId id="344" r:id="rId11"/>
    <p:sldId id="370" r:id="rId12"/>
    <p:sldId id="345" r:id="rId13"/>
    <p:sldId id="357" r:id="rId14"/>
    <p:sldId id="358" r:id="rId15"/>
    <p:sldId id="354" r:id="rId16"/>
    <p:sldId id="349" r:id="rId17"/>
    <p:sldId id="291" r:id="rId18"/>
    <p:sldId id="292" r:id="rId19"/>
    <p:sldId id="377" r:id="rId20"/>
    <p:sldId id="356" r:id="rId21"/>
    <p:sldId id="351" r:id="rId22"/>
    <p:sldId id="419" r:id="rId23"/>
    <p:sldId id="379" r:id="rId24"/>
    <p:sldId id="328" r:id="rId25"/>
    <p:sldId id="367" r:id="rId26"/>
    <p:sldId id="300" r:id="rId27"/>
    <p:sldId id="371" r:id="rId28"/>
    <p:sldId id="372" r:id="rId29"/>
    <p:sldId id="373" r:id="rId30"/>
    <p:sldId id="374" r:id="rId31"/>
    <p:sldId id="375" r:id="rId32"/>
    <p:sldId id="302" r:id="rId33"/>
    <p:sldId id="376" r:id="rId34"/>
    <p:sldId id="276" r:id="rId35"/>
    <p:sldId id="407" r:id="rId36"/>
    <p:sldId id="414" r:id="rId37"/>
    <p:sldId id="410" r:id="rId38"/>
    <p:sldId id="415" r:id="rId39"/>
    <p:sldId id="411" r:id="rId40"/>
    <p:sldId id="416" r:id="rId41"/>
    <p:sldId id="412" r:id="rId42"/>
    <p:sldId id="417" r:id="rId43"/>
    <p:sldId id="413" r:id="rId44"/>
    <p:sldId id="418" r:id="rId45"/>
    <p:sldId id="343" r:id="rId46"/>
  </p:sldIdLst>
  <p:sldSz cx="12192000" cy="6858000"/>
  <p:notesSz cx="6858000" cy="9144000"/>
  <p:embeddedFontLst>
    <p:embeddedFont>
      <p:font typeface="Adventures Unlimited Script" panose="00000500000000000000" charset="0"/>
      <p:regular r:id="rId48"/>
      <p:bold r:id="rId49"/>
    </p:embeddedFont>
    <p:embeddedFont>
      <p:font typeface="Myriad Pro" panose="020B0503030403020204" charset="0"/>
      <p:regular r:id="rId50"/>
      <p:bold r:id="rId5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351E5D-2D08-7B84-1255-E78097729A37}" name="Meri Stoerr" initials="MS" userId="S::Meri.Stoerr@ucaqld.com.au::31da3f60-643e-48fd-8b9d-3ed1ae4c2c3d" providerId="AD"/>
  <p188:author id="{C5BF6282-56F7-0360-81BA-E99D3B1E4EC5}" name="Natalie Lund" initials="NL" userId="S::Natalie.Lund@ucaqld.com.au::61167403-f0a7-408c-8162-83faac06c16e" providerId="AD"/>
  <p188:author id="{064CCCA5-34C2-918E-64C1-96C18F6D9FA1}" name="Naomi Bell" initials="NB" userId="S::naomi.bell@ucaqld.com.au::6c57ea8e-d4b1-4bce-bb5f-24144554bc5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57428"/>
    <a:srgbClr val="993525"/>
    <a:srgbClr val="59984F"/>
    <a:srgbClr val="E3B697"/>
    <a:srgbClr val="F3E0DC"/>
    <a:srgbClr val="E1A49E"/>
    <a:srgbClr val="9DD29C"/>
    <a:srgbClr val="2C5629"/>
    <a:srgbClr val="E9E2D5"/>
    <a:srgbClr val="C9B4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7A2541-9002-47DD-9E8A-748C12E2326C}" v="525" dt="2025-03-27T02:17:12.529"/>
    <p1510:client id="{7E120746-961D-4622-B9D9-90212FBE5775}" v="1" dt="2025-03-25T02:30:22.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y Vui" userId="33d5345b-2c44-4af0-8154-c1ef30cc57eb" providerId="ADAL" clId="{7E120746-961D-4622-B9D9-90212FBE5775}"/>
    <pc:docChg chg="custSel modSld">
      <pc:chgData name="Kenny Vui" userId="33d5345b-2c44-4af0-8154-c1ef30cc57eb" providerId="ADAL" clId="{7E120746-961D-4622-B9D9-90212FBE5775}" dt="2025-03-25T02:30:22.341" v="0" actId="33524"/>
      <pc:docMkLst>
        <pc:docMk/>
      </pc:docMkLst>
      <pc:sldChg chg="modNotesTx">
        <pc:chgData name="Kenny Vui" userId="33d5345b-2c44-4af0-8154-c1ef30cc57eb" providerId="ADAL" clId="{7E120746-961D-4622-B9D9-90212FBE5775}" dt="2025-03-25T02:30:22.341" v="0" actId="33524"/>
        <pc:sldMkLst>
          <pc:docMk/>
          <pc:sldMk cId="3724525403" sldId="291"/>
        </pc:sldMkLst>
      </pc:sldChg>
    </pc:docChg>
  </pc:docChgLst>
  <pc:docChgLst>
    <pc:chgData name="Natalie Lund" userId="61167403-f0a7-408c-8162-83faac06c16e" providerId="ADAL" clId="{277A2541-9002-47DD-9E8A-748C12E2326C}"/>
    <pc:docChg chg="undo custSel modSld">
      <pc:chgData name="Natalie Lund" userId="61167403-f0a7-408c-8162-83faac06c16e" providerId="ADAL" clId="{277A2541-9002-47DD-9E8A-748C12E2326C}" dt="2025-03-27T02:17:12.529" v="526"/>
      <pc:docMkLst>
        <pc:docMk/>
      </pc:docMkLst>
      <pc:sldChg chg="delSp modSp mod">
        <pc:chgData name="Natalie Lund" userId="61167403-f0a7-408c-8162-83faac06c16e" providerId="ADAL" clId="{277A2541-9002-47DD-9E8A-748C12E2326C}" dt="2025-03-27T02:00:56.037" v="51" actId="1035"/>
        <pc:sldMkLst>
          <pc:docMk/>
          <pc:sldMk cId="3691654942" sldId="276"/>
        </pc:sldMkLst>
        <pc:spChg chg="mod">
          <ac:chgData name="Natalie Lund" userId="61167403-f0a7-408c-8162-83faac06c16e" providerId="ADAL" clId="{277A2541-9002-47DD-9E8A-748C12E2326C}" dt="2025-03-27T02:00:56.037" v="51" actId="1035"/>
          <ac:spMkLst>
            <pc:docMk/>
            <pc:sldMk cId="3691654942" sldId="276"/>
            <ac:spMk id="2" creationId="{60629FBC-F323-8367-495A-27FCF6D89E18}"/>
          </ac:spMkLst>
        </pc:spChg>
        <pc:spChg chg="del">
          <ac:chgData name="Natalie Lund" userId="61167403-f0a7-408c-8162-83faac06c16e" providerId="ADAL" clId="{277A2541-9002-47DD-9E8A-748C12E2326C}" dt="2025-03-27T02:00:43.854" v="7" actId="478"/>
          <ac:spMkLst>
            <pc:docMk/>
            <pc:sldMk cId="3691654942" sldId="276"/>
            <ac:spMk id="3" creationId="{FF5EDEDC-3967-AD32-41AA-9CB2B88CE1B1}"/>
          </ac:spMkLst>
        </pc:spChg>
      </pc:sldChg>
      <pc:sldChg chg="addSp delSp modSp mod modNotesTx">
        <pc:chgData name="Natalie Lund" userId="61167403-f0a7-408c-8162-83faac06c16e" providerId="ADAL" clId="{277A2541-9002-47DD-9E8A-748C12E2326C}" dt="2025-03-27T02:13:58.567" v="128" actId="11"/>
        <pc:sldMkLst>
          <pc:docMk/>
          <pc:sldMk cId="3881645791" sldId="407"/>
        </pc:sldMkLst>
        <pc:spChg chg="add mod">
          <ac:chgData name="Natalie Lund" userId="61167403-f0a7-408c-8162-83faac06c16e" providerId="ADAL" clId="{277A2541-9002-47DD-9E8A-748C12E2326C}" dt="2025-03-27T02:13:29.548" v="90" actId="1035"/>
          <ac:spMkLst>
            <pc:docMk/>
            <pc:sldMk cId="3881645791" sldId="407"/>
            <ac:spMk id="2" creationId="{E50ED5BB-124C-5879-B15B-F9469AB6F0D8}"/>
          </ac:spMkLst>
        </pc:spChg>
        <pc:spChg chg="add mod">
          <ac:chgData name="Natalie Lund" userId="61167403-f0a7-408c-8162-83faac06c16e" providerId="ADAL" clId="{277A2541-9002-47DD-9E8A-748C12E2326C}" dt="2025-03-27T02:13:47.774" v="126" actId="1035"/>
          <ac:spMkLst>
            <pc:docMk/>
            <pc:sldMk cId="3881645791" sldId="407"/>
            <ac:spMk id="3" creationId="{0131E0D4-2D80-44CB-0E04-F9DABAE8CA60}"/>
          </ac:spMkLst>
        </pc:spChg>
        <pc:spChg chg="add mod">
          <ac:chgData name="Natalie Lund" userId="61167403-f0a7-408c-8162-83faac06c16e" providerId="ADAL" clId="{277A2541-9002-47DD-9E8A-748C12E2326C}" dt="2025-03-27T02:13:44.429" v="109" actId="1035"/>
          <ac:spMkLst>
            <pc:docMk/>
            <pc:sldMk cId="3881645791" sldId="407"/>
            <ac:spMk id="4" creationId="{F75A550B-255A-DE57-BD53-1F8C867F899C}"/>
          </ac:spMkLst>
        </pc:spChg>
        <pc:spChg chg="add del mod">
          <ac:chgData name="Natalie Lund" userId="61167403-f0a7-408c-8162-83faac06c16e" providerId="ADAL" clId="{277A2541-9002-47DD-9E8A-748C12E2326C}" dt="2025-03-27T02:13:50.706" v="127" actId="478"/>
          <ac:spMkLst>
            <pc:docMk/>
            <pc:sldMk cId="3881645791" sldId="407"/>
            <ac:spMk id="5" creationId="{37BBA398-D33F-5181-5ED5-B247B7F576A5}"/>
          </ac:spMkLst>
        </pc:spChg>
      </pc:sldChg>
      <pc:sldChg chg="addSp delSp modSp mod modNotesTx">
        <pc:chgData name="Natalie Lund" userId="61167403-f0a7-408c-8162-83faac06c16e" providerId="ADAL" clId="{277A2541-9002-47DD-9E8A-748C12E2326C}" dt="2025-03-27T02:14:44.180" v="207" actId="11"/>
        <pc:sldMkLst>
          <pc:docMk/>
          <pc:sldMk cId="702825902" sldId="410"/>
        </pc:sldMkLst>
        <pc:spChg chg="add mod">
          <ac:chgData name="Natalie Lund" userId="61167403-f0a7-408c-8162-83faac06c16e" providerId="ADAL" clId="{277A2541-9002-47DD-9E8A-748C12E2326C}" dt="2025-03-27T02:14:37.518" v="206" actId="1036"/>
          <ac:spMkLst>
            <pc:docMk/>
            <pc:sldMk cId="702825902" sldId="410"/>
            <ac:spMk id="2" creationId="{3EED9FA4-556C-6B2B-046E-2B7FD0A0AAA4}"/>
          </ac:spMkLst>
        </pc:spChg>
        <pc:spChg chg="add mod">
          <ac:chgData name="Natalie Lund" userId="61167403-f0a7-408c-8162-83faac06c16e" providerId="ADAL" clId="{277A2541-9002-47DD-9E8A-748C12E2326C}" dt="2025-03-27T02:14:29.851" v="157" actId="1036"/>
          <ac:spMkLst>
            <pc:docMk/>
            <pc:sldMk cId="702825902" sldId="410"/>
            <ac:spMk id="3" creationId="{A3C0BF7F-85C1-4827-EDEA-EA4831E6C29A}"/>
          </ac:spMkLst>
        </pc:spChg>
        <pc:spChg chg="add mod">
          <ac:chgData name="Natalie Lund" userId="61167403-f0a7-408c-8162-83faac06c16e" providerId="ADAL" clId="{277A2541-9002-47DD-9E8A-748C12E2326C}" dt="2025-03-27T02:14:34.129" v="185" actId="1035"/>
          <ac:spMkLst>
            <pc:docMk/>
            <pc:sldMk cId="702825902" sldId="410"/>
            <ac:spMk id="4" creationId="{C490E1E5-64D9-C485-BDA4-E0CD3C9D03B5}"/>
          </ac:spMkLst>
        </pc:spChg>
        <pc:spChg chg="add del mod">
          <ac:chgData name="Natalie Lund" userId="61167403-f0a7-408c-8162-83faac06c16e" providerId="ADAL" clId="{277A2541-9002-47DD-9E8A-748C12E2326C}" dt="2025-03-27T02:14:24.045" v="132" actId="478"/>
          <ac:spMkLst>
            <pc:docMk/>
            <pc:sldMk cId="702825902" sldId="410"/>
            <ac:spMk id="5" creationId="{9E408FD7-FC42-D9C8-C395-F5275D02638B}"/>
          </ac:spMkLst>
        </pc:spChg>
        <pc:spChg chg="add del">
          <ac:chgData name="Natalie Lund" userId="61167403-f0a7-408c-8162-83faac06c16e" providerId="ADAL" clId="{277A2541-9002-47DD-9E8A-748C12E2326C}" dt="2025-03-27T02:14:17.411" v="131" actId="478"/>
          <ac:spMkLst>
            <pc:docMk/>
            <pc:sldMk cId="702825902" sldId="410"/>
            <ac:spMk id="8" creationId="{6C999982-CC98-0EFE-D9A6-2B02124BED00}"/>
          </ac:spMkLst>
        </pc:spChg>
      </pc:sldChg>
      <pc:sldChg chg="addSp delSp modSp mod modNotesTx">
        <pc:chgData name="Natalie Lund" userId="61167403-f0a7-408c-8162-83faac06c16e" providerId="ADAL" clId="{277A2541-9002-47DD-9E8A-748C12E2326C}" dt="2025-03-27T02:15:36.765" v="302" actId="1036"/>
        <pc:sldMkLst>
          <pc:docMk/>
          <pc:sldMk cId="3416664440" sldId="411"/>
        </pc:sldMkLst>
        <pc:spChg chg="add mod">
          <ac:chgData name="Natalie Lund" userId="61167403-f0a7-408c-8162-83faac06c16e" providerId="ADAL" clId="{277A2541-9002-47DD-9E8A-748C12E2326C}" dt="2025-03-27T02:15:23.667" v="297" actId="1036"/>
          <ac:spMkLst>
            <pc:docMk/>
            <pc:sldMk cId="3416664440" sldId="411"/>
            <ac:spMk id="2" creationId="{A3AEBC00-86F9-DAB3-9BBD-13BB184078BB}"/>
          </ac:spMkLst>
        </pc:spChg>
        <pc:spChg chg="add del mod">
          <ac:chgData name="Natalie Lund" userId="61167403-f0a7-408c-8162-83faac06c16e" providerId="ADAL" clId="{277A2541-9002-47DD-9E8A-748C12E2326C}" dt="2025-03-27T02:15:03.116" v="209" actId="478"/>
          <ac:spMkLst>
            <pc:docMk/>
            <pc:sldMk cId="3416664440" sldId="411"/>
            <ac:spMk id="3" creationId="{EC3757AE-18C3-DABF-FFC0-D6C1BC58A6BF}"/>
          </ac:spMkLst>
        </pc:spChg>
        <pc:spChg chg="add mod">
          <ac:chgData name="Natalie Lund" userId="61167403-f0a7-408c-8162-83faac06c16e" providerId="ADAL" clId="{277A2541-9002-47DD-9E8A-748C12E2326C}" dt="2025-03-27T02:15:36.765" v="302" actId="1036"/>
          <ac:spMkLst>
            <pc:docMk/>
            <pc:sldMk cId="3416664440" sldId="411"/>
            <ac:spMk id="4" creationId="{FD2C7CA2-4F4C-DAB6-2257-82335BFC2E4A}"/>
          </ac:spMkLst>
        </pc:spChg>
        <pc:spChg chg="add del mod">
          <ac:chgData name="Natalie Lund" userId="61167403-f0a7-408c-8162-83faac06c16e" providerId="ADAL" clId="{277A2541-9002-47DD-9E8A-748C12E2326C}" dt="2025-03-27T02:15:03.116" v="209" actId="478"/>
          <ac:spMkLst>
            <pc:docMk/>
            <pc:sldMk cId="3416664440" sldId="411"/>
            <ac:spMk id="5" creationId="{99ACFD31-0A92-3DA7-8380-86628745A663}"/>
          </ac:spMkLst>
        </pc:spChg>
      </pc:sldChg>
      <pc:sldChg chg="addSp modSp mod modNotesTx">
        <pc:chgData name="Natalie Lund" userId="61167403-f0a7-408c-8162-83faac06c16e" providerId="ADAL" clId="{277A2541-9002-47DD-9E8A-748C12E2326C}" dt="2025-03-27T02:16:16.332" v="380" actId="1035"/>
        <pc:sldMkLst>
          <pc:docMk/>
          <pc:sldMk cId="673492969" sldId="412"/>
        </pc:sldMkLst>
        <pc:spChg chg="add mod">
          <ac:chgData name="Natalie Lund" userId="61167403-f0a7-408c-8162-83faac06c16e" providerId="ADAL" clId="{277A2541-9002-47DD-9E8A-748C12E2326C}" dt="2025-03-27T02:16:01.195" v="338" actId="1035"/>
          <ac:spMkLst>
            <pc:docMk/>
            <pc:sldMk cId="673492969" sldId="412"/>
            <ac:spMk id="2" creationId="{CD6F02F8-C8C4-0B7F-3673-E17F09FF7C6C}"/>
          </ac:spMkLst>
        </pc:spChg>
        <pc:spChg chg="add mod">
          <ac:chgData name="Natalie Lund" userId="61167403-f0a7-408c-8162-83faac06c16e" providerId="ADAL" clId="{277A2541-9002-47DD-9E8A-748C12E2326C}" dt="2025-03-27T02:16:07.993" v="368" actId="1035"/>
          <ac:spMkLst>
            <pc:docMk/>
            <pc:sldMk cId="673492969" sldId="412"/>
            <ac:spMk id="3" creationId="{0D8791BB-D120-6504-1F9D-BFB4CA542DAF}"/>
          </ac:spMkLst>
        </pc:spChg>
        <pc:spChg chg="add mod">
          <ac:chgData name="Natalie Lund" userId="61167403-f0a7-408c-8162-83faac06c16e" providerId="ADAL" clId="{277A2541-9002-47DD-9E8A-748C12E2326C}" dt="2025-03-27T02:16:05.308" v="360" actId="1035"/>
          <ac:spMkLst>
            <pc:docMk/>
            <pc:sldMk cId="673492969" sldId="412"/>
            <ac:spMk id="4" creationId="{D9EB89E5-4705-586D-C69E-DB5AB5592317}"/>
          </ac:spMkLst>
        </pc:spChg>
        <pc:spChg chg="add mod">
          <ac:chgData name="Natalie Lund" userId="61167403-f0a7-408c-8162-83faac06c16e" providerId="ADAL" clId="{277A2541-9002-47DD-9E8A-748C12E2326C}" dt="2025-03-27T02:16:16.332" v="380" actId="1035"/>
          <ac:spMkLst>
            <pc:docMk/>
            <pc:sldMk cId="673492969" sldId="412"/>
            <ac:spMk id="5" creationId="{5BD32C4A-8E99-1F13-0C6E-5EAAE135BC7A}"/>
          </ac:spMkLst>
        </pc:spChg>
      </pc:sldChg>
      <pc:sldChg chg="addSp modSp mod modNotesTx">
        <pc:chgData name="Natalie Lund" userId="61167403-f0a7-408c-8162-83faac06c16e" providerId="ADAL" clId="{277A2541-9002-47DD-9E8A-748C12E2326C}" dt="2025-03-27T02:17:03.852" v="525" actId="1035"/>
        <pc:sldMkLst>
          <pc:docMk/>
          <pc:sldMk cId="2395360206" sldId="413"/>
        </pc:sldMkLst>
        <pc:spChg chg="add mod">
          <ac:chgData name="Natalie Lund" userId="61167403-f0a7-408c-8162-83faac06c16e" providerId="ADAL" clId="{277A2541-9002-47DD-9E8A-748C12E2326C}" dt="2025-03-27T02:16:40.370" v="417" actId="1035"/>
          <ac:spMkLst>
            <pc:docMk/>
            <pc:sldMk cId="2395360206" sldId="413"/>
            <ac:spMk id="2" creationId="{7B65C5A6-59DE-577C-0C79-A6A6E47C501C}"/>
          </ac:spMkLst>
        </pc:spChg>
        <pc:spChg chg="add mod">
          <ac:chgData name="Natalie Lund" userId="61167403-f0a7-408c-8162-83faac06c16e" providerId="ADAL" clId="{277A2541-9002-47DD-9E8A-748C12E2326C}" dt="2025-03-27T02:16:57.204" v="478" actId="1035"/>
          <ac:spMkLst>
            <pc:docMk/>
            <pc:sldMk cId="2395360206" sldId="413"/>
            <ac:spMk id="3" creationId="{306A08ED-90F5-F55C-247D-C096162D692E}"/>
          </ac:spMkLst>
        </pc:spChg>
        <pc:spChg chg="add mod">
          <ac:chgData name="Natalie Lund" userId="61167403-f0a7-408c-8162-83faac06c16e" providerId="ADAL" clId="{277A2541-9002-47DD-9E8A-748C12E2326C}" dt="2025-03-27T02:16:57.204" v="478" actId="1035"/>
          <ac:spMkLst>
            <pc:docMk/>
            <pc:sldMk cId="2395360206" sldId="413"/>
            <ac:spMk id="4" creationId="{A4FC137E-2389-F41A-AAB1-9AB820C80E6D}"/>
          </ac:spMkLst>
        </pc:spChg>
        <pc:spChg chg="add mod">
          <ac:chgData name="Natalie Lund" userId="61167403-f0a7-408c-8162-83faac06c16e" providerId="ADAL" clId="{277A2541-9002-47DD-9E8A-748C12E2326C}" dt="2025-03-27T02:17:03.852" v="525" actId="1035"/>
          <ac:spMkLst>
            <pc:docMk/>
            <pc:sldMk cId="2395360206" sldId="413"/>
            <ac:spMk id="5" creationId="{FAD45D5F-2C75-3507-6B5E-74490F2FF313}"/>
          </ac:spMkLst>
        </pc:spChg>
      </pc:sldChg>
      <pc:sldChg chg="addSp modSp">
        <pc:chgData name="Natalie Lund" userId="61167403-f0a7-408c-8162-83faac06c16e" providerId="ADAL" clId="{277A2541-9002-47DD-9E8A-748C12E2326C}" dt="2025-03-27T02:14:01.983" v="129"/>
        <pc:sldMkLst>
          <pc:docMk/>
          <pc:sldMk cId="3118778438" sldId="414"/>
        </pc:sldMkLst>
        <pc:spChg chg="add mod">
          <ac:chgData name="Natalie Lund" userId="61167403-f0a7-408c-8162-83faac06c16e" providerId="ADAL" clId="{277A2541-9002-47DD-9E8A-748C12E2326C}" dt="2025-03-27T02:14:01.983" v="129"/>
          <ac:spMkLst>
            <pc:docMk/>
            <pc:sldMk cId="3118778438" sldId="414"/>
            <ac:spMk id="3" creationId="{45396DE6-4B36-BD88-2859-12BB37556FB7}"/>
          </ac:spMkLst>
        </pc:spChg>
        <pc:spChg chg="add mod">
          <ac:chgData name="Natalie Lund" userId="61167403-f0a7-408c-8162-83faac06c16e" providerId="ADAL" clId="{277A2541-9002-47DD-9E8A-748C12E2326C}" dt="2025-03-27T02:14:01.983" v="129"/>
          <ac:spMkLst>
            <pc:docMk/>
            <pc:sldMk cId="3118778438" sldId="414"/>
            <ac:spMk id="4" creationId="{4254D4A4-794D-F2E5-2757-FB11CB7A3086}"/>
          </ac:spMkLst>
        </pc:spChg>
        <pc:spChg chg="add mod">
          <ac:chgData name="Natalie Lund" userId="61167403-f0a7-408c-8162-83faac06c16e" providerId="ADAL" clId="{277A2541-9002-47DD-9E8A-748C12E2326C}" dt="2025-03-27T02:14:01.983" v="129"/>
          <ac:spMkLst>
            <pc:docMk/>
            <pc:sldMk cId="3118778438" sldId="414"/>
            <ac:spMk id="5" creationId="{6F0828D6-547A-1B55-3638-A9D261A60E8B}"/>
          </ac:spMkLst>
        </pc:spChg>
      </pc:sldChg>
      <pc:sldChg chg="addSp modSp">
        <pc:chgData name="Natalie Lund" userId="61167403-f0a7-408c-8162-83faac06c16e" providerId="ADAL" clId="{277A2541-9002-47DD-9E8A-748C12E2326C}" dt="2025-03-27T02:14:49.526" v="208"/>
        <pc:sldMkLst>
          <pc:docMk/>
          <pc:sldMk cId="892640800" sldId="415"/>
        </pc:sldMkLst>
        <pc:spChg chg="add mod">
          <ac:chgData name="Natalie Lund" userId="61167403-f0a7-408c-8162-83faac06c16e" providerId="ADAL" clId="{277A2541-9002-47DD-9E8A-748C12E2326C}" dt="2025-03-27T02:14:49.526" v="208"/>
          <ac:spMkLst>
            <pc:docMk/>
            <pc:sldMk cId="892640800" sldId="415"/>
            <ac:spMk id="3" creationId="{71C3DD45-4F11-EEF1-0E59-1D98018D94DD}"/>
          </ac:spMkLst>
        </pc:spChg>
        <pc:spChg chg="add mod">
          <ac:chgData name="Natalie Lund" userId="61167403-f0a7-408c-8162-83faac06c16e" providerId="ADAL" clId="{277A2541-9002-47DD-9E8A-748C12E2326C}" dt="2025-03-27T02:14:49.526" v="208"/>
          <ac:spMkLst>
            <pc:docMk/>
            <pc:sldMk cId="892640800" sldId="415"/>
            <ac:spMk id="4" creationId="{6E632F0E-6418-2CB2-D016-D3D9B6D9AA86}"/>
          </ac:spMkLst>
        </pc:spChg>
        <pc:spChg chg="add mod">
          <ac:chgData name="Natalie Lund" userId="61167403-f0a7-408c-8162-83faac06c16e" providerId="ADAL" clId="{277A2541-9002-47DD-9E8A-748C12E2326C}" dt="2025-03-27T02:14:49.526" v="208"/>
          <ac:spMkLst>
            <pc:docMk/>
            <pc:sldMk cId="892640800" sldId="415"/>
            <ac:spMk id="5" creationId="{20EFB727-19C7-4516-0E49-575D43DDD25A}"/>
          </ac:spMkLst>
        </pc:spChg>
      </pc:sldChg>
      <pc:sldChg chg="addSp modSp mod">
        <pc:chgData name="Natalie Lund" userId="61167403-f0a7-408c-8162-83faac06c16e" providerId="ADAL" clId="{277A2541-9002-47DD-9E8A-748C12E2326C}" dt="2025-03-27T02:15:32.864" v="300" actId="1036"/>
        <pc:sldMkLst>
          <pc:docMk/>
          <pc:sldMk cId="35613495" sldId="416"/>
        </pc:sldMkLst>
        <pc:spChg chg="add mod">
          <ac:chgData name="Natalie Lund" userId="61167403-f0a7-408c-8162-83faac06c16e" providerId="ADAL" clId="{277A2541-9002-47DD-9E8A-748C12E2326C}" dt="2025-03-27T02:15:27.608" v="298"/>
          <ac:spMkLst>
            <pc:docMk/>
            <pc:sldMk cId="35613495" sldId="416"/>
            <ac:spMk id="3" creationId="{F4E8D83B-0489-90D6-D358-E162601B4D86}"/>
          </ac:spMkLst>
        </pc:spChg>
        <pc:spChg chg="add mod">
          <ac:chgData name="Natalie Lund" userId="61167403-f0a7-408c-8162-83faac06c16e" providerId="ADAL" clId="{277A2541-9002-47DD-9E8A-748C12E2326C}" dt="2025-03-27T02:15:32.864" v="300" actId="1036"/>
          <ac:spMkLst>
            <pc:docMk/>
            <pc:sldMk cId="35613495" sldId="416"/>
            <ac:spMk id="4" creationId="{44C10F7E-3438-6FDB-1223-182D047424FB}"/>
          </ac:spMkLst>
        </pc:spChg>
        <pc:spChg chg="mod">
          <ac:chgData name="Natalie Lund" userId="61167403-f0a7-408c-8162-83faac06c16e" providerId="ADAL" clId="{277A2541-9002-47DD-9E8A-748C12E2326C}" dt="2025-03-23T23:52:11.729" v="1" actId="20577"/>
          <ac:spMkLst>
            <pc:docMk/>
            <pc:sldMk cId="35613495" sldId="416"/>
            <ac:spMk id="8" creationId="{45718FAC-6FEF-E0F7-6410-51ADAE616F5D}"/>
          </ac:spMkLst>
        </pc:spChg>
      </pc:sldChg>
      <pc:sldChg chg="addSp modSp">
        <pc:chgData name="Natalie Lund" userId="61167403-f0a7-408c-8162-83faac06c16e" providerId="ADAL" clId="{277A2541-9002-47DD-9E8A-748C12E2326C}" dt="2025-03-27T02:16:25.752" v="381"/>
        <pc:sldMkLst>
          <pc:docMk/>
          <pc:sldMk cId="3729035218" sldId="417"/>
        </pc:sldMkLst>
        <pc:spChg chg="add mod">
          <ac:chgData name="Natalie Lund" userId="61167403-f0a7-408c-8162-83faac06c16e" providerId="ADAL" clId="{277A2541-9002-47DD-9E8A-748C12E2326C}" dt="2025-03-27T02:16:25.752" v="381"/>
          <ac:spMkLst>
            <pc:docMk/>
            <pc:sldMk cId="3729035218" sldId="417"/>
            <ac:spMk id="3" creationId="{1EFF8CEB-1912-ECB3-53A7-1EAF2CA29842}"/>
          </ac:spMkLst>
        </pc:spChg>
        <pc:spChg chg="add mod">
          <ac:chgData name="Natalie Lund" userId="61167403-f0a7-408c-8162-83faac06c16e" providerId="ADAL" clId="{277A2541-9002-47DD-9E8A-748C12E2326C}" dt="2025-03-27T02:16:25.752" v="381"/>
          <ac:spMkLst>
            <pc:docMk/>
            <pc:sldMk cId="3729035218" sldId="417"/>
            <ac:spMk id="4" creationId="{6BBD9F5E-B66E-D3B5-BB1B-71725B6E4E14}"/>
          </ac:spMkLst>
        </pc:spChg>
        <pc:spChg chg="add mod">
          <ac:chgData name="Natalie Lund" userId="61167403-f0a7-408c-8162-83faac06c16e" providerId="ADAL" clId="{277A2541-9002-47DD-9E8A-748C12E2326C}" dt="2025-03-27T02:16:25.752" v="381"/>
          <ac:spMkLst>
            <pc:docMk/>
            <pc:sldMk cId="3729035218" sldId="417"/>
            <ac:spMk id="5" creationId="{99E863F8-D9DF-E116-7171-E694468CC161}"/>
          </ac:spMkLst>
        </pc:spChg>
        <pc:spChg chg="add mod">
          <ac:chgData name="Natalie Lund" userId="61167403-f0a7-408c-8162-83faac06c16e" providerId="ADAL" clId="{277A2541-9002-47DD-9E8A-748C12E2326C}" dt="2025-03-27T02:16:25.752" v="381"/>
          <ac:spMkLst>
            <pc:docMk/>
            <pc:sldMk cId="3729035218" sldId="417"/>
            <ac:spMk id="6" creationId="{FD091AC9-2BE6-A85C-1105-874C48CB10CB}"/>
          </ac:spMkLst>
        </pc:spChg>
      </pc:sldChg>
      <pc:sldChg chg="addSp modSp">
        <pc:chgData name="Natalie Lund" userId="61167403-f0a7-408c-8162-83faac06c16e" providerId="ADAL" clId="{277A2541-9002-47DD-9E8A-748C12E2326C}" dt="2025-03-27T02:17:12.529" v="526"/>
        <pc:sldMkLst>
          <pc:docMk/>
          <pc:sldMk cId="2102030177" sldId="418"/>
        </pc:sldMkLst>
        <pc:spChg chg="add mod">
          <ac:chgData name="Natalie Lund" userId="61167403-f0a7-408c-8162-83faac06c16e" providerId="ADAL" clId="{277A2541-9002-47DD-9E8A-748C12E2326C}" dt="2025-03-27T02:17:12.529" v="526"/>
          <ac:spMkLst>
            <pc:docMk/>
            <pc:sldMk cId="2102030177" sldId="418"/>
            <ac:spMk id="2" creationId="{B734F0F1-E9E7-7814-AAB4-A34DCAAA32ED}"/>
          </ac:spMkLst>
        </pc:spChg>
        <pc:spChg chg="add mod">
          <ac:chgData name="Natalie Lund" userId="61167403-f0a7-408c-8162-83faac06c16e" providerId="ADAL" clId="{277A2541-9002-47DD-9E8A-748C12E2326C}" dt="2025-03-27T02:17:12.529" v="526"/>
          <ac:spMkLst>
            <pc:docMk/>
            <pc:sldMk cId="2102030177" sldId="418"/>
            <ac:spMk id="4" creationId="{E3D676D1-E466-26C3-8A67-0CA333A56EB5}"/>
          </ac:spMkLst>
        </pc:spChg>
        <pc:spChg chg="add mod">
          <ac:chgData name="Natalie Lund" userId="61167403-f0a7-408c-8162-83faac06c16e" providerId="ADAL" clId="{277A2541-9002-47DD-9E8A-748C12E2326C}" dt="2025-03-27T02:17:12.529" v="526"/>
          <ac:spMkLst>
            <pc:docMk/>
            <pc:sldMk cId="2102030177" sldId="418"/>
            <ac:spMk id="5" creationId="{3B304E18-E5F0-D12F-040B-53BF839209B9}"/>
          </ac:spMkLst>
        </pc:spChg>
        <pc:spChg chg="add mod">
          <ac:chgData name="Natalie Lund" userId="61167403-f0a7-408c-8162-83faac06c16e" providerId="ADAL" clId="{277A2541-9002-47DD-9E8A-748C12E2326C}" dt="2025-03-27T02:17:12.529" v="526"/>
          <ac:spMkLst>
            <pc:docMk/>
            <pc:sldMk cId="2102030177" sldId="418"/>
            <ac:spMk id="6" creationId="{C4383387-3CDB-18A0-66DE-D3FFF4F16CA5}"/>
          </ac:spMkLst>
        </pc:spChg>
      </pc:sldChg>
    </pc:docChg>
  </pc:docChgLst>
  <pc:docChgLst>
    <pc:chgData name="Meri Stoerr" userId="31da3f60-643e-48fd-8b9d-3ed1ae4c2c3d" providerId="ADAL" clId="{653A0165-CBDD-485F-A823-708C2B372D14}"/>
    <pc:docChg chg="custSel modSld">
      <pc:chgData name="Meri Stoerr" userId="31da3f60-643e-48fd-8b9d-3ed1ae4c2c3d" providerId="ADAL" clId="{653A0165-CBDD-485F-A823-708C2B372D14}" dt="2025-03-24T00:01:55.393" v="143" actId="207"/>
      <pc:docMkLst>
        <pc:docMk/>
      </pc:docMkLst>
      <pc:sldChg chg="modNotesTx">
        <pc:chgData name="Meri Stoerr" userId="31da3f60-643e-48fd-8b9d-3ed1ae4c2c3d" providerId="ADAL" clId="{653A0165-CBDD-485F-A823-708C2B372D14}" dt="2025-03-19T10:13:26.353" v="42" actId="20577"/>
        <pc:sldMkLst>
          <pc:docMk/>
          <pc:sldMk cId="688136171" sldId="293"/>
        </pc:sldMkLst>
      </pc:sldChg>
      <pc:sldChg chg="modNotesTx">
        <pc:chgData name="Meri Stoerr" userId="31da3f60-643e-48fd-8b9d-3ed1ae4c2c3d" providerId="ADAL" clId="{653A0165-CBDD-485F-A823-708C2B372D14}" dt="2025-03-17T23:31:55.001" v="41" actId="20577"/>
        <pc:sldMkLst>
          <pc:docMk/>
          <pc:sldMk cId="3558209296" sldId="328"/>
        </pc:sldMkLst>
      </pc:sldChg>
      <pc:sldChg chg="modNotesTx">
        <pc:chgData name="Meri Stoerr" userId="31da3f60-643e-48fd-8b9d-3ed1ae4c2c3d" providerId="ADAL" clId="{653A0165-CBDD-485F-A823-708C2B372D14}" dt="2025-03-17T01:24:27.516" v="11" actId="20577"/>
        <pc:sldMkLst>
          <pc:docMk/>
          <pc:sldMk cId="686764428" sldId="344"/>
        </pc:sldMkLst>
      </pc:sldChg>
      <pc:sldChg chg="modNotesTx">
        <pc:chgData name="Meri Stoerr" userId="31da3f60-643e-48fd-8b9d-3ed1ae4c2c3d" providerId="ADAL" clId="{653A0165-CBDD-485F-A823-708C2B372D14}" dt="2025-03-23T23:51:25.483" v="133" actId="20577"/>
        <pc:sldMkLst>
          <pc:docMk/>
          <pc:sldMk cId="2981196562" sldId="357"/>
        </pc:sldMkLst>
      </pc:sldChg>
      <pc:sldChg chg="modSp mod modNotesTx">
        <pc:chgData name="Meri Stoerr" userId="31da3f60-643e-48fd-8b9d-3ed1ae4c2c3d" providerId="ADAL" clId="{653A0165-CBDD-485F-A823-708C2B372D14}" dt="2025-03-24T00:01:55.393" v="143" actId="207"/>
        <pc:sldMkLst>
          <pc:docMk/>
          <pc:sldMk cId="923713983" sldId="358"/>
        </pc:sldMkLst>
        <pc:spChg chg="mod">
          <ac:chgData name="Meri Stoerr" userId="31da3f60-643e-48fd-8b9d-3ed1ae4c2c3d" providerId="ADAL" clId="{653A0165-CBDD-485F-A823-708C2B372D14}" dt="2025-03-24T00:01:55.393" v="143" actId="207"/>
          <ac:spMkLst>
            <pc:docMk/>
            <pc:sldMk cId="923713983" sldId="358"/>
            <ac:spMk id="9" creationId="{B79B1A20-6A3E-C42A-9620-DA8615F2ACF7}"/>
          </ac:spMkLst>
        </pc:spChg>
      </pc:sldChg>
      <pc:sldChg chg="modNotesTx">
        <pc:chgData name="Meri Stoerr" userId="31da3f60-643e-48fd-8b9d-3ed1ae4c2c3d" providerId="ADAL" clId="{653A0165-CBDD-485F-A823-708C2B372D14}" dt="2025-03-17T23:29:24.961" v="19" actId="15"/>
        <pc:sldMkLst>
          <pc:docMk/>
          <pc:sldMk cId="2842520689" sldId="379"/>
        </pc:sldMkLst>
      </pc:sldChg>
      <pc:sldChg chg="modSp mod">
        <pc:chgData name="Meri Stoerr" userId="31da3f60-643e-48fd-8b9d-3ed1ae4c2c3d" providerId="ADAL" clId="{653A0165-CBDD-485F-A823-708C2B372D14}" dt="2025-03-23T23:53:21.619" v="135" actId="20577"/>
        <pc:sldMkLst>
          <pc:docMk/>
          <pc:sldMk cId="3416664440" sldId="411"/>
        </pc:sldMkLst>
        <pc:spChg chg="mod">
          <ac:chgData name="Meri Stoerr" userId="31da3f60-643e-48fd-8b9d-3ed1ae4c2c3d" providerId="ADAL" clId="{653A0165-CBDD-485F-A823-708C2B372D14}" dt="2025-03-23T23:53:21.619" v="135" actId="20577"/>
          <ac:spMkLst>
            <pc:docMk/>
            <pc:sldMk cId="3416664440" sldId="411"/>
            <ac:spMk id="8" creationId="{F0075C88-DDDC-B382-4432-AF3AFEDB5DB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6C0FC-D832-45DB-A78E-1E96A89ED464}" type="doc">
      <dgm:prSet loTypeId="urn:microsoft.com/office/officeart/2005/8/layout/radial4" loCatId="relationship" qsTypeId="urn:microsoft.com/office/officeart/2005/8/quickstyle/simple1" qsCatId="simple" csTypeId="urn:microsoft.com/office/officeart/2005/8/colors/accent6_2" csCatId="accent6" phldr="1"/>
      <dgm:spPr/>
      <dgm:t>
        <a:bodyPr/>
        <a:lstStyle/>
        <a:p>
          <a:endParaRPr lang="en-AU"/>
        </a:p>
      </dgm:t>
    </dgm:pt>
    <dgm:pt modelId="{BE782109-2BF5-45B2-A84F-CCDFCFA74392}">
      <dgm:prSet phldrT="[Text]"/>
      <dgm:spPr>
        <a:solidFill>
          <a:srgbClr val="9DD29C"/>
        </a:solidFill>
      </dgm:spPr>
      <dgm:t>
        <a:bodyPr/>
        <a:lstStyle/>
        <a:p>
          <a:r>
            <a:rPr lang="en-AU" b="1">
              <a:solidFill>
                <a:schemeClr val="bg1"/>
              </a:solidFill>
            </a:rPr>
            <a:t>SAFE PROGRAMS</a:t>
          </a:r>
        </a:p>
      </dgm:t>
    </dgm:pt>
    <dgm:pt modelId="{B4DF81C0-312E-4E23-9DBC-4C2B174D2535}" type="parTrans" cxnId="{047EB27C-2AF2-4929-AA5F-5356D664E2CD}">
      <dgm:prSet/>
      <dgm:spPr>
        <a:solidFill>
          <a:srgbClr val="9DD29C"/>
        </a:solidFill>
      </dgm:spPr>
      <dgm:t>
        <a:bodyPr/>
        <a:lstStyle/>
        <a:p>
          <a:endParaRPr lang="en-AU"/>
        </a:p>
      </dgm:t>
    </dgm:pt>
    <dgm:pt modelId="{F3228E41-C4AD-4530-B40A-899E19EB206A}" type="sibTrans" cxnId="{047EB27C-2AF2-4929-AA5F-5356D664E2CD}">
      <dgm:prSet/>
      <dgm:spPr/>
      <dgm:t>
        <a:bodyPr/>
        <a:lstStyle/>
        <a:p>
          <a:endParaRPr lang="en-AU"/>
        </a:p>
      </dgm:t>
    </dgm:pt>
    <dgm:pt modelId="{FF54334D-0C0F-47E4-98F8-6B975EDDE319}">
      <dgm:prSet phldrT="[Text]"/>
      <dgm:spPr>
        <a:solidFill>
          <a:srgbClr val="59984F"/>
        </a:solidFill>
      </dgm:spPr>
      <dgm:t>
        <a:bodyPr/>
        <a:lstStyle/>
        <a:p>
          <a:r>
            <a:rPr lang="en-AU" b="1">
              <a:solidFill>
                <a:schemeClr val="bg1"/>
              </a:solidFill>
            </a:rPr>
            <a:t>SAFE PARTICIPANTS</a:t>
          </a:r>
        </a:p>
      </dgm:t>
    </dgm:pt>
    <dgm:pt modelId="{2E0D33A3-96E8-4AB9-A5D2-CC3BD6065604}" type="parTrans" cxnId="{EDA42FB4-C319-482A-90B7-77FFF3D7BA2D}">
      <dgm:prSet/>
      <dgm:spPr>
        <a:solidFill>
          <a:srgbClr val="9DD29C"/>
        </a:solidFill>
      </dgm:spPr>
      <dgm:t>
        <a:bodyPr/>
        <a:lstStyle/>
        <a:p>
          <a:endParaRPr lang="en-AU"/>
        </a:p>
      </dgm:t>
    </dgm:pt>
    <dgm:pt modelId="{C1E36250-8515-45EA-BDF4-4968E24E2BBF}" type="sibTrans" cxnId="{EDA42FB4-C319-482A-90B7-77FFF3D7BA2D}">
      <dgm:prSet/>
      <dgm:spPr/>
      <dgm:t>
        <a:bodyPr/>
        <a:lstStyle/>
        <a:p>
          <a:endParaRPr lang="en-AU"/>
        </a:p>
      </dgm:t>
    </dgm:pt>
    <dgm:pt modelId="{982046C4-A709-423F-AAF2-1B37C1A226B7}">
      <dgm:prSet phldrT="[Text]"/>
      <dgm:spPr>
        <a:solidFill>
          <a:srgbClr val="59984F"/>
        </a:solidFill>
      </dgm:spPr>
      <dgm:t>
        <a:bodyPr/>
        <a:lstStyle/>
        <a:p>
          <a:r>
            <a:rPr lang="en-AU" b="1">
              <a:solidFill>
                <a:schemeClr val="bg1"/>
              </a:solidFill>
            </a:rPr>
            <a:t>SAFE BEHAVIOUR</a:t>
          </a:r>
        </a:p>
      </dgm:t>
    </dgm:pt>
    <dgm:pt modelId="{62897537-191A-44F9-A2C9-E8FA5118E201}" type="parTrans" cxnId="{A177F335-1A1E-4603-A9C4-1FE408E03234}">
      <dgm:prSet/>
      <dgm:spPr>
        <a:solidFill>
          <a:srgbClr val="9DD29C"/>
        </a:solidFill>
      </dgm:spPr>
      <dgm:t>
        <a:bodyPr/>
        <a:lstStyle/>
        <a:p>
          <a:endParaRPr lang="en-AU"/>
        </a:p>
      </dgm:t>
    </dgm:pt>
    <dgm:pt modelId="{313BAD6E-3F7E-46C7-8EDF-927FA154F740}" type="sibTrans" cxnId="{A177F335-1A1E-4603-A9C4-1FE408E03234}">
      <dgm:prSet/>
      <dgm:spPr/>
      <dgm:t>
        <a:bodyPr/>
        <a:lstStyle/>
        <a:p>
          <a:endParaRPr lang="en-AU"/>
        </a:p>
      </dgm:t>
    </dgm:pt>
    <dgm:pt modelId="{87BC32E4-B044-47E8-B062-25582773B72A}">
      <dgm:prSet phldrT="[Text]"/>
      <dgm:spPr>
        <a:solidFill>
          <a:srgbClr val="59984F"/>
        </a:solidFill>
      </dgm:spPr>
      <dgm:t>
        <a:bodyPr/>
        <a:lstStyle/>
        <a:p>
          <a:r>
            <a:rPr lang="en-AU"/>
            <a:t>Safe Church  </a:t>
          </a:r>
        </a:p>
      </dgm:t>
    </dgm:pt>
    <dgm:pt modelId="{2AF023E7-AABD-4B7A-98A1-FCC4F36D0C67}" type="sibTrans" cxnId="{41188689-7BC8-4EA2-BA26-1FCBC6E62125}">
      <dgm:prSet/>
      <dgm:spPr/>
      <dgm:t>
        <a:bodyPr/>
        <a:lstStyle/>
        <a:p>
          <a:endParaRPr lang="en-AU"/>
        </a:p>
      </dgm:t>
    </dgm:pt>
    <dgm:pt modelId="{E791D630-5A76-49D3-A871-472867C7B53F}" type="parTrans" cxnId="{41188689-7BC8-4EA2-BA26-1FCBC6E62125}">
      <dgm:prSet/>
      <dgm:spPr/>
      <dgm:t>
        <a:bodyPr/>
        <a:lstStyle/>
        <a:p>
          <a:endParaRPr lang="en-AU"/>
        </a:p>
      </dgm:t>
    </dgm:pt>
    <dgm:pt modelId="{3281E198-5291-4A38-8148-A3CCE8475B86}">
      <dgm:prSet phldrT="[Text]"/>
      <dgm:spPr>
        <a:solidFill>
          <a:srgbClr val="59984F"/>
        </a:solidFill>
      </dgm:spPr>
      <dgm:t>
        <a:bodyPr/>
        <a:lstStyle/>
        <a:p>
          <a:r>
            <a:rPr lang="en-AU" b="1">
              <a:solidFill>
                <a:schemeClr val="bg1"/>
              </a:solidFill>
            </a:rPr>
            <a:t>SAFE PEOPLE</a:t>
          </a:r>
        </a:p>
      </dgm:t>
    </dgm:pt>
    <dgm:pt modelId="{A6C28FBC-F2B7-4072-B421-E34E56AC3943}" type="sibTrans" cxnId="{86225CEC-8EFE-4A5D-8A3C-846B74A0A3E3}">
      <dgm:prSet/>
      <dgm:spPr/>
      <dgm:t>
        <a:bodyPr/>
        <a:lstStyle/>
        <a:p>
          <a:endParaRPr lang="en-AU"/>
        </a:p>
      </dgm:t>
    </dgm:pt>
    <dgm:pt modelId="{527A8DF2-11F6-4B84-ADB7-E87663F5320F}" type="parTrans" cxnId="{86225CEC-8EFE-4A5D-8A3C-846B74A0A3E3}">
      <dgm:prSet/>
      <dgm:spPr>
        <a:solidFill>
          <a:srgbClr val="9DD29C"/>
        </a:solidFill>
      </dgm:spPr>
      <dgm:t>
        <a:bodyPr/>
        <a:lstStyle/>
        <a:p>
          <a:endParaRPr lang="en-AU"/>
        </a:p>
      </dgm:t>
    </dgm:pt>
    <dgm:pt modelId="{B318211B-352F-429B-A571-85C967EBFE58}" type="pres">
      <dgm:prSet presAssocID="{5936C0FC-D832-45DB-A78E-1E96A89ED464}" presName="cycle" presStyleCnt="0">
        <dgm:presLayoutVars>
          <dgm:chMax val="1"/>
          <dgm:dir/>
          <dgm:animLvl val="ctr"/>
          <dgm:resizeHandles val="exact"/>
        </dgm:presLayoutVars>
      </dgm:prSet>
      <dgm:spPr/>
    </dgm:pt>
    <dgm:pt modelId="{134CB311-527F-496B-B54A-3B1DCC903FB7}" type="pres">
      <dgm:prSet presAssocID="{87BC32E4-B044-47E8-B062-25582773B72A}" presName="centerShape" presStyleLbl="node0" presStyleIdx="0" presStyleCnt="1" custLinFactNeighborX="0" custLinFactNeighborY="-41381"/>
      <dgm:spPr/>
    </dgm:pt>
    <dgm:pt modelId="{0E73028D-BA24-4E2E-BB6C-8DB5DACABA84}" type="pres">
      <dgm:prSet presAssocID="{527A8DF2-11F6-4B84-ADB7-E87663F5320F}" presName="parTrans" presStyleLbl="bgSibTrans2D1" presStyleIdx="0" presStyleCnt="4" custAng="10399954" custScaleX="49792" custLinFactNeighborX="30242"/>
      <dgm:spPr/>
    </dgm:pt>
    <dgm:pt modelId="{5B2F23F0-01E3-4EE5-92CB-69FBC33CBE9A}" type="pres">
      <dgm:prSet presAssocID="{3281E198-5291-4A38-8148-A3CCE8475B86}" presName="node" presStyleLbl="node1" presStyleIdx="0" presStyleCnt="4" custRadScaleRad="135249" custRadScaleInc="31882">
        <dgm:presLayoutVars>
          <dgm:bulletEnabled val="1"/>
        </dgm:presLayoutVars>
      </dgm:prSet>
      <dgm:spPr/>
    </dgm:pt>
    <dgm:pt modelId="{4DE2A11D-82A9-4CA2-A2AA-C75160467DD3}" type="pres">
      <dgm:prSet presAssocID="{62897537-191A-44F9-A2C9-E8FA5118E201}" presName="parTrans" presStyleLbl="bgSibTrans2D1" presStyleIdx="1" presStyleCnt="4" custAng="10752643" custScaleX="48921" custLinFactNeighborX="16515" custLinFactNeighborY="-77780"/>
      <dgm:spPr/>
    </dgm:pt>
    <dgm:pt modelId="{57767D9B-9FA0-464A-9464-47F47A4AFCBB}" type="pres">
      <dgm:prSet presAssocID="{982046C4-A709-423F-AAF2-1B37C1A226B7}" presName="node" presStyleLbl="node1" presStyleIdx="1" presStyleCnt="4" custRadScaleRad="71800" custRadScaleInc="-164611">
        <dgm:presLayoutVars>
          <dgm:bulletEnabled val="1"/>
        </dgm:presLayoutVars>
      </dgm:prSet>
      <dgm:spPr/>
    </dgm:pt>
    <dgm:pt modelId="{AD552EE6-E3F1-4451-991D-44A0B8A4BB1D}" type="pres">
      <dgm:prSet presAssocID="{B4DF81C0-312E-4E23-9DBC-4C2B174D2535}" presName="parTrans" presStyleLbl="bgSibTrans2D1" presStyleIdx="2" presStyleCnt="4" custAng="10542507" custScaleX="53558" custLinFactNeighborX="-12028" custLinFactNeighborY="-73757"/>
      <dgm:spPr/>
    </dgm:pt>
    <dgm:pt modelId="{5BA23932-14B4-4D46-BC90-DE2499B91F16}" type="pres">
      <dgm:prSet presAssocID="{BE782109-2BF5-45B2-A84F-CCDFCFA74392}" presName="node" presStyleLbl="node1" presStyleIdx="2" presStyleCnt="4" custRadScaleRad="67515" custRadScaleInc="162155">
        <dgm:presLayoutVars>
          <dgm:bulletEnabled val="1"/>
        </dgm:presLayoutVars>
      </dgm:prSet>
      <dgm:spPr/>
    </dgm:pt>
    <dgm:pt modelId="{3EEE8C0C-8500-4AB7-85A2-16596E04E0E8}" type="pres">
      <dgm:prSet presAssocID="{2E0D33A3-96E8-4AB9-A5D2-CC3BD6065604}" presName="parTrans" presStyleLbl="bgSibTrans2D1" presStyleIdx="3" presStyleCnt="4" custAng="10831169" custScaleX="44774" custLinFactNeighborX="-28963" custLinFactNeighborY="-20115"/>
      <dgm:spPr/>
    </dgm:pt>
    <dgm:pt modelId="{642B4A90-87BC-45F9-9565-B8EB033730BB}" type="pres">
      <dgm:prSet presAssocID="{FF54334D-0C0F-47E4-98F8-6B975EDDE319}" presName="node" presStyleLbl="node1" presStyleIdx="3" presStyleCnt="4" custRadScaleRad="134342" custRadScaleInc="-30218">
        <dgm:presLayoutVars>
          <dgm:bulletEnabled val="1"/>
        </dgm:presLayoutVars>
      </dgm:prSet>
      <dgm:spPr/>
    </dgm:pt>
  </dgm:ptLst>
  <dgm:cxnLst>
    <dgm:cxn modelId="{41189610-CA94-445F-B051-445F0BE6825F}" type="presOf" srcId="{5936C0FC-D832-45DB-A78E-1E96A89ED464}" destId="{B318211B-352F-429B-A571-85C967EBFE58}" srcOrd="0" destOrd="0" presId="urn:microsoft.com/office/officeart/2005/8/layout/radial4"/>
    <dgm:cxn modelId="{38EC0D15-1D16-4CA0-B80F-9ED740720505}" type="presOf" srcId="{527A8DF2-11F6-4B84-ADB7-E87663F5320F}" destId="{0E73028D-BA24-4E2E-BB6C-8DB5DACABA84}" srcOrd="0" destOrd="0" presId="urn:microsoft.com/office/officeart/2005/8/layout/radial4"/>
    <dgm:cxn modelId="{9F189120-6721-457E-8166-2DE070D8B089}" type="presOf" srcId="{B4DF81C0-312E-4E23-9DBC-4C2B174D2535}" destId="{AD552EE6-E3F1-4451-991D-44A0B8A4BB1D}" srcOrd="0" destOrd="0" presId="urn:microsoft.com/office/officeart/2005/8/layout/radial4"/>
    <dgm:cxn modelId="{FB31A520-9001-4825-9AD9-FAD908516EF7}" type="presOf" srcId="{2E0D33A3-96E8-4AB9-A5D2-CC3BD6065604}" destId="{3EEE8C0C-8500-4AB7-85A2-16596E04E0E8}" srcOrd="0" destOrd="0" presId="urn:microsoft.com/office/officeart/2005/8/layout/radial4"/>
    <dgm:cxn modelId="{A177F335-1A1E-4603-A9C4-1FE408E03234}" srcId="{87BC32E4-B044-47E8-B062-25582773B72A}" destId="{982046C4-A709-423F-AAF2-1B37C1A226B7}" srcOrd="1" destOrd="0" parTransId="{62897537-191A-44F9-A2C9-E8FA5118E201}" sibTransId="{313BAD6E-3F7E-46C7-8EDF-927FA154F740}"/>
    <dgm:cxn modelId="{DD782C7A-F16E-4BE4-9050-F5946FF0EAC2}" type="presOf" srcId="{87BC32E4-B044-47E8-B062-25582773B72A}" destId="{134CB311-527F-496B-B54A-3B1DCC903FB7}" srcOrd="0" destOrd="0" presId="urn:microsoft.com/office/officeart/2005/8/layout/radial4"/>
    <dgm:cxn modelId="{047EB27C-2AF2-4929-AA5F-5356D664E2CD}" srcId="{87BC32E4-B044-47E8-B062-25582773B72A}" destId="{BE782109-2BF5-45B2-A84F-CCDFCFA74392}" srcOrd="2" destOrd="0" parTransId="{B4DF81C0-312E-4E23-9DBC-4C2B174D2535}" sibTransId="{F3228E41-C4AD-4530-B40A-899E19EB206A}"/>
    <dgm:cxn modelId="{41188689-7BC8-4EA2-BA26-1FCBC6E62125}" srcId="{5936C0FC-D832-45DB-A78E-1E96A89ED464}" destId="{87BC32E4-B044-47E8-B062-25582773B72A}" srcOrd="0" destOrd="0" parTransId="{E791D630-5A76-49D3-A871-472867C7B53F}" sibTransId="{2AF023E7-AABD-4B7A-98A1-FCC4F36D0C67}"/>
    <dgm:cxn modelId="{F29F6899-3C7C-4BCA-B168-72BE85A7D65D}" type="presOf" srcId="{BE782109-2BF5-45B2-A84F-CCDFCFA74392}" destId="{5BA23932-14B4-4D46-BC90-DE2499B91F16}" srcOrd="0" destOrd="0" presId="urn:microsoft.com/office/officeart/2005/8/layout/radial4"/>
    <dgm:cxn modelId="{8D8A9BA2-CE54-4AF2-9B47-A1260CD0309D}" type="presOf" srcId="{3281E198-5291-4A38-8148-A3CCE8475B86}" destId="{5B2F23F0-01E3-4EE5-92CB-69FBC33CBE9A}" srcOrd="0" destOrd="0" presId="urn:microsoft.com/office/officeart/2005/8/layout/radial4"/>
    <dgm:cxn modelId="{EDA42FB4-C319-482A-90B7-77FFF3D7BA2D}" srcId="{87BC32E4-B044-47E8-B062-25582773B72A}" destId="{FF54334D-0C0F-47E4-98F8-6B975EDDE319}" srcOrd="3" destOrd="0" parTransId="{2E0D33A3-96E8-4AB9-A5D2-CC3BD6065604}" sibTransId="{C1E36250-8515-45EA-BDF4-4968E24E2BBF}"/>
    <dgm:cxn modelId="{70EF36BC-EF7C-4269-A547-9F5B94EE87BA}" type="presOf" srcId="{982046C4-A709-423F-AAF2-1B37C1A226B7}" destId="{57767D9B-9FA0-464A-9464-47F47A4AFCBB}" srcOrd="0" destOrd="0" presId="urn:microsoft.com/office/officeart/2005/8/layout/radial4"/>
    <dgm:cxn modelId="{D21901CC-13B1-48CD-B486-ECA8CB8056A8}" type="presOf" srcId="{FF54334D-0C0F-47E4-98F8-6B975EDDE319}" destId="{642B4A90-87BC-45F9-9565-B8EB033730BB}" srcOrd="0" destOrd="0" presId="urn:microsoft.com/office/officeart/2005/8/layout/radial4"/>
    <dgm:cxn modelId="{86225CEC-8EFE-4A5D-8A3C-846B74A0A3E3}" srcId="{87BC32E4-B044-47E8-B062-25582773B72A}" destId="{3281E198-5291-4A38-8148-A3CCE8475B86}" srcOrd="0" destOrd="0" parTransId="{527A8DF2-11F6-4B84-ADB7-E87663F5320F}" sibTransId="{A6C28FBC-F2B7-4072-B421-E34E56AC3943}"/>
    <dgm:cxn modelId="{5D0412F2-253B-4703-992C-C284513759F2}" type="presOf" srcId="{62897537-191A-44F9-A2C9-E8FA5118E201}" destId="{4DE2A11D-82A9-4CA2-A2AA-C75160467DD3}" srcOrd="0" destOrd="0" presId="urn:microsoft.com/office/officeart/2005/8/layout/radial4"/>
    <dgm:cxn modelId="{F15A9B06-8652-4FFF-9329-C11BC533EA2E}" type="presParOf" srcId="{B318211B-352F-429B-A571-85C967EBFE58}" destId="{134CB311-527F-496B-B54A-3B1DCC903FB7}" srcOrd="0" destOrd="0" presId="urn:microsoft.com/office/officeart/2005/8/layout/radial4"/>
    <dgm:cxn modelId="{B1B5A81B-9ED4-4DAE-A661-78EFB8A1DAFA}" type="presParOf" srcId="{B318211B-352F-429B-A571-85C967EBFE58}" destId="{0E73028D-BA24-4E2E-BB6C-8DB5DACABA84}" srcOrd="1" destOrd="0" presId="urn:microsoft.com/office/officeart/2005/8/layout/radial4"/>
    <dgm:cxn modelId="{42BE37BE-349E-42EF-AE07-2927CDC29E7A}" type="presParOf" srcId="{B318211B-352F-429B-A571-85C967EBFE58}" destId="{5B2F23F0-01E3-4EE5-92CB-69FBC33CBE9A}" srcOrd="2" destOrd="0" presId="urn:microsoft.com/office/officeart/2005/8/layout/radial4"/>
    <dgm:cxn modelId="{DB1FB0B2-6481-493C-B8FB-DB2588A9152B}" type="presParOf" srcId="{B318211B-352F-429B-A571-85C967EBFE58}" destId="{4DE2A11D-82A9-4CA2-A2AA-C75160467DD3}" srcOrd="3" destOrd="0" presId="urn:microsoft.com/office/officeart/2005/8/layout/radial4"/>
    <dgm:cxn modelId="{556018A5-D720-4BE7-80DA-E12044164A95}" type="presParOf" srcId="{B318211B-352F-429B-A571-85C967EBFE58}" destId="{57767D9B-9FA0-464A-9464-47F47A4AFCBB}" srcOrd="4" destOrd="0" presId="urn:microsoft.com/office/officeart/2005/8/layout/radial4"/>
    <dgm:cxn modelId="{542D0E7D-D1A8-4318-882D-CA75026A696D}" type="presParOf" srcId="{B318211B-352F-429B-A571-85C967EBFE58}" destId="{AD552EE6-E3F1-4451-991D-44A0B8A4BB1D}" srcOrd="5" destOrd="0" presId="urn:microsoft.com/office/officeart/2005/8/layout/radial4"/>
    <dgm:cxn modelId="{EE78EBA8-A92F-475F-99B2-67ED867FC09B}" type="presParOf" srcId="{B318211B-352F-429B-A571-85C967EBFE58}" destId="{5BA23932-14B4-4D46-BC90-DE2499B91F16}" srcOrd="6" destOrd="0" presId="urn:microsoft.com/office/officeart/2005/8/layout/radial4"/>
    <dgm:cxn modelId="{0CA92961-185C-4ED3-B03F-DCF8B762F801}" type="presParOf" srcId="{B318211B-352F-429B-A571-85C967EBFE58}" destId="{3EEE8C0C-8500-4AB7-85A2-16596E04E0E8}" srcOrd="7" destOrd="0" presId="urn:microsoft.com/office/officeart/2005/8/layout/radial4"/>
    <dgm:cxn modelId="{AC297912-89A6-472B-9D38-2179082A1185}" type="presParOf" srcId="{B318211B-352F-429B-A571-85C967EBFE58}" destId="{642B4A90-87BC-45F9-9565-B8EB033730BB}"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CB311-527F-496B-B54A-3B1DCC903FB7}">
      <dsp:nvSpPr>
        <dsp:cNvPr id="0" name=""/>
        <dsp:cNvSpPr/>
      </dsp:nvSpPr>
      <dsp:spPr>
        <a:xfrm>
          <a:off x="4050286" y="0"/>
          <a:ext cx="2711031" cy="2711031"/>
        </a:xfrm>
        <a:prstGeom prst="ellipse">
          <a:avLst/>
        </a:prstGeom>
        <a:solidFill>
          <a:srgbClr val="5998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AU" sz="5000" kern="1200"/>
            <a:t>Safe Church  </a:t>
          </a:r>
        </a:p>
      </dsp:txBody>
      <dsp:txXfrm>
        <a:off x="4447307" y="397021"/>
        <a:ext cx="1916989" cy="1916989"/>
      </dsp:txXfrm>
    </dsp:sp>
    <dsp:sp modelId="{0E73028D-BA24-4E2E-BB6C-8DB5DACABA84}">
      <dsp:nvSpPr>
        <dsp:cNvPr id="0" name=""/>
        <dsp:cNvSpPr/>
      </dsp:nvSpPr>
      <dsp:spPr>
        <a:xfrm rot="20762873">
          <a:off x="2742259" y="1327696"/>
          <a:ext cx="1312863"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5B2F23F0-01E3-4EE5-92CB-69FBC33CBE9A}">
      <dsp:nvSpPr>
        <dsp:cNvPr id="0" name=""/>
        <dsp:cNvSpPr/>
      </dsp:nvSpPr>
      <dsp:spPr>
        <a:xfrm>
          <a:off x="5854" y="850992"/>
          <a:ext cx="2575479" cy="2060383"/>
        </a:xfrm>
        <a:prstGeom prst="roundRect">
          <a:avLst>
            <a:gd name="adj" fmla="val 10000"/>
          </a:avLst>
        </a:prstGeom>
        <a:solidFill>
          <a:srgbClr val="5998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a:solidFill>
                <a:schemeClr val="bg1"/>
              </a:solidFill>
            </a:rPr>
            <a:t>SAFE PEOPLE</a:t>
          </a:r>
        </a:p>
      </dsp:txBody>
      <dsp:txXfrm>
        <a:off x="66201" y="911339"/>
        <a:ext cx="2454785" cy="1939689"/>
      </dsp:txXfrm>
    </dsp:sp>
    <dsp:sp modelId="{4DE2A11D-82A9-4CA2-A2AA-C75160467DD3}">
      <dsp:nvSpPr>
        <dsp:cNvPr id="0" name=""/>
        <dsp:cNvSpPr/>
      </dsp:nvSpPr>
      <dsp:spPr>
        <a:xfrm rot="18432943">
          <a:off x="3507068" y="2542371"/>
          <a:ext cx="1230205"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57767D9B-9FA0-464A-9464-47F47A4AFCBB}">
      <dsp:nvSpPr>
        <dsp:cNvPr id="0" name=""/>
        <dsp:cNvSpPr/>
      </dsp:nvSpPr>
      <dsp:spPr>
        <a:xfrm>
          <a:off x="1644951" y="3490193"/>
          <a:ext cx="2575479" cy="2060383"/>
        </a:xfrm>
        <a:prstGeom prst="roundRect">
          <a:avLst>
            <a:gd name="adj" fmla="val 10000"/>
          </a:avLst>
        </a:prstGeom>
        <a:solidFill>
          <a:srgbClr val="5998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a:solidFill>
                <a:schemeClr val="bg1"/>
              </a:solidFill>
            </a:rPr>
            <a:t>SAFE BEHAVIOUR</a:t>
          </a:r>
        </a:p>
      </dsp:txBody>
      <dsp:txXfrm>
        <a:off x="1705298" y="3550540"/>
        <a:ext cx="2454785" cy="1939689"/>
      </dsp:txXfrm>
    </dsp:sp>
    <dsp:sp modelId="{AD552EE6-E3F1-4451-991D-44A0B8A4BB1D}">
      <dsp:nvSpPr>
        <dsp:cNvPr id="0" name=""/>
        <dsp:cNvSpPr/>
      </dsp:nvSpPr>
      <dsp:spPr>
        <a:xfrm rot="13758972">
          <a:off x="6071603" y="2584043"/>
          <a:ext cx="1303466"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5BA23932-14B4-4D46-BC90-DE2499B91F16}">
      <dsp:nvSpPr>
        <dsp:cNvPr id="0" name=""/>
        <dsp:cNvSpPr/>
      </dsp:nvSpPr>
      <dsp:spPr>
        <a:xfrm>
          <a:off x="6450311" y="3489604"/>
          <a:ext cx="2575479" cy="2060383"/>
        </a:xfrm>
        <a:prstGeom prst="roundRect">
          <a:avLst>
            <a:gd name="adj" fmla="val 10000"/>
          </a:avLst>
        </a:prstGeom>
        <a:solidFill>
          <a:srgbClr val="9DD29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a:solidFill>
                <a:schemeClr val="bg1"/>
              </a:solidFill>
            </a:rPr>
            <a:t>SAFE PROGRAMS</a:t>
          </a:r>
        </a:p>
      </dsp:txBody>
      <dsp:txXfrm>
        <a:off x="6510658" y="3549951"/>
        <a:ext cx="2454785" cy="1939689"/>
      </dsp:txXfrm>
    </dsp:sp>
    <dsp:sp modelId="{3EEE8C0C-8500-4AB7-85A2-16596E04E0E8}">
      <dsp:nvSpPr>
        <dsp:cNvPr id="0" name=""/>
        <dsp:cNvSpPr/>
      </dsp:nvSpPr>
      <dsp:spPr>
        <a:xfrm rot="11324701">
          <a:off x="6850514" y="1219140"/>
          <a:ext cx="1185373" cy="772643"/>
        </a:xfrm>
        <a:prstGeom prst="leftArrow">
          <a:avLst>
            <a:gd name="adj1" fmla="val 60000"/>
            <a:gd name="adj2" fmla="val 50000"/>
          </a:avLst>
        </a:prstGeom>
        <a:solidFill>
          <a:srgbClr val="9DD29C"/>
        </a:solidFill>
        <a:ln>
          <a:noFill/>
        </a:ln>
        <a:effectLst/>
      </dsp:spPr>
      <dsp:style>
        <a:lnRef idx="0">
          <a:scrgbClr r="0" g="0" b="0"/>
        </a:lnRef>
        <a:fillRef idx="1">
          <a:scrgbClr r="0" g="0" b="0"/>
        </a:fillRef>
        <a:effectRef idx="0">
          <a:scrgbClr r="0" g="0" b="0"/>
        </a:effectRef>
        <a:fontRef idx="minor">
          <a:schemeClr val="lt1"/>
        </a:fontRef>
      </dsp:style>
    </dsp:sp>
    <dsp:sp modelId="{642B4A90-87BC-45F9-9565-B8EB033730BB}">
      <dsp:nvSpPr>
        <dsp:cNvPr id="0" name=""/>
        <dsp:cNvSpPr/>
      </dsp:nvSpPr>
      <dsp:spPr>
        <a:xfrm>
          <a:off x="8232358" y="920074"/>
          <a:ext cx="2575479" cy="2060383"/>
        </a:xfrm>
        <a:prstGeom prst="roundRect">
          <a:avLst>
            <a:gd name="adj" fmla="val 10000"/>
          </a:avLst>
        </a:prstGeom>
        <a:solidFill>
          <a:srgbClr val="5998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59055" rIns="59055" bIns="59055" numCol="1" spcCol="1270" anchor="ctr" anchorCtr="0">
          <a:noAutofit/>
        </a:bodyPr>
        <a:lstStyle/>
        <a:p>
          <a:pPr marL="0" lvl="0" indent="0" algn="ctr" defTabSz="1377950">
            <a:lnSpc>
              <a:spcPct val="90000"/>
            </a:lnSpc>
            <a:spcBef>
              <a:spcPct val="0"/>
            </a:spcBef>
            <a:spcAft>
              <a:spcPct val="35000"/>
            </a:spcAft>
            <a:buNone/>
          </a:pPr>
          <a:r>
            <a:rPr lang="en-AU" sz="3100" b="1" kern="1200">
              <a:solidFill>
                <a:schemeClr val="bg1"/>
              </a:solidFill>
            </a:rPr>
            <a:t>SAFE PARTICIPANTS</a:t>
          </a:r>
        </a:p>
      </dsp:txBody>
      <dsp:txXfrm>
        <a:off x="8292705" y="980421"/>
        <a:ext cx="2454785" cy="193968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53DE0-3A99-4D83-ACF5-72911D5CDF1D}" type="datetimeFigureOut">
              <a:rPr lang="en-AU" smtClean="0"/>
              <a:t>26/03/2025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5D58D-432B-4647-BCDD-AD0BBDF7913D}" type="slidenum">
              <a:rPr lang="en-AU" smtClean="0"/>
              <a:t>‹#›</a:t>
            </a:fld>
            <a:endParaRPr lang="en-AU"/>
          </a:p>
        </p:txBody>
      </p:sp>
    </p:spTree>
    <p:extLst>
      <p:ext uri="{BB962C8B-B14F-4D97-AF65-F5344CB8AC3E}">
        <p14:creationId xmlns:p14="http://schemas.microsoft.com/office/powerpoint/2010/main" val="331295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Safe Church – Foundations Training. </a:t>
            </a:r>
          </a:p>
        </p:txBody>
      </p:sp>
      <p:sp>
        <p:nvSpPr>
          <p:cNvPr id="4" name="Slide Number Placeholder 3"/>
          <p:cNvSpPr>
            <a:spLocks noGrp="1"/>
          </p:cNvSpPr>
          <p:nvPr>
            <p:ph type="sldNum" sz="quarter" idx="5"/>
          </p:nvPr>
        </p:nvSpPr>
        <p:spPr/>
        <p:txBody>
          <a:bodyPr/>
          <a:lstStyle/>
          <a:p>
            <a:fld id="{A7D3761C-B494-47A9-B941-D2E928C81028}" type="slidenum">
              <a:rPr lang="en-AU" smtClean="0"/>
              <a:t>1</a:t>
            </a:fld>
            <a:endParaRPr lang="en-AU"/>
          </a:p>
        </p:txBody>
      </p:sp>
    </p:spTree>
    <p:extLst>
      <p:ext uri="{BB962C8B-B14F-4D97-AF65-F5344CB8AC3E}">
        <p14:creationId xmlns:p14="http://schemas.microsoft.com/office/powerpoint/2010/main" val="3534461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prstClr val="black"/>
                </a:solidFill>
                <a:effectLst/>
                <a:uLnTx/>
                <a:uFillTx/>
                <a:latin typeface="Myriad Pro"/>
                <a:ea typeface="+mn-ea"/>
                <a:cs typeface="+mn-cs"/>
              </a:rPr>
              <a:t>Financial abuse </a:t>
            </a:r>
            <a:r>
              <a:rPr kumimoji="0" lang="en-AU" sz="1200" b="0" i="0" u="none" strike="noStrike" kern="1200" cap="none" spc="0" normalizeH="0" baseline="0" noProof="0">
                <a:ln>
                  <a:noFill/>
                </a:ln>
                <a:solidFill>
                  <a:prstClr val="black"/>
                </a:solidFill>
                <a:effectLst/>
                <a:uLnTx/>
                <a:uFillTx/>
                <a:latin typeface="Myriad Pro"/>
                <a:ea typeface="+mn-ea"/>
                <a:cs typeface="+mn-cs"/>
              </a:rPr>
              <a:t>refers to a form of </a:t>
            </a:r>
            <a:r>
              <a:rPr kumimoji="0" lang="en-AU" sz="1200" b="0" i="0" u="sng" strike="noStrike" kern="1200" cap="none" spc="0" normalizeH="0" baseline="0" noProof="0">
                <a:ln>
                  <a:noFill/>
                </a:ln>
                <a:solidFill>
                  <a:prstClr val="black"/>
                </a:solidFill>
                <a:effectLst/>
                <a:uLnTx/>
                <a:uFillTx/>
                <a:latin typeface="Myriad Pro"/>
                <a:ea typeface="+mn-ea"/>
                <a:cs typeface="+mn-cs"/>
              </a:rPr>
              <a:t>domestic or interpersonal abuse where one individual exerts control over another person's financial resources, assets, debts, or financial decision-making to gain power and control over them</a:t>
            </a:r>
            <a:r>
              <a:rPr kumimoji="0" lang="en-AU" sz="1200" b="0" i="0" u="none" strike="noStrike" kern="1200" cap="none" spc="0" normalizeH="0" baseline="0" noProof="0">
                <a:ln>
                  <a:noFill/>
                </a:ln>
                <a:solidFill>
                  <a:prstClr val="black"/>
                </a:solidFill>
                <a:effectLst/>
                <a:uLnTx/>
                <a:uFillTx/>
                <a:latin typeface="Myriad Pro"/>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0" i="0" u="none" strike="noStrike" kern="1200" cap="none" spc="0" normalizeH="0" baseline="0" noProof="0">
              <a:ln>
                <a:noFill/>
              </a:ln>
              <a:solidFill>
                <a:prstClr val="black"/>
              </a:solidFill>
              <a:effectLst/>
              <a:uLnTx/>
              <a:uFillTx/>
              <a:latin typeface="Myriad Pro"/>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prstClr val="black"/>
                </a:solidFill>
                <a:effectLst/>
                <a:uLnTx/>
                <a:uFillTx/>
                <a:latin typeface="Myriad Pro"/>
                <a:ea typeface="+mn-ea"/>
                <a:cs typeface="+mn-cs"/>
              </a:rPr>
              <a:t>Sexual abuse</a:t>
            </a:r>
            <a:r>
              <a:rPr kumimoji="0" lang="en-AU" sz="1200" b="0" i="0" u="none" strike="noStrike" kern="1200" cap="none" spc="0" normalizeH="0" baseline="0" noProof="0">
                <a:ln>
                  <a:noFill/>
                </a:ln>
                <a:solidFill>
                  <a:prstClr val="black"/>
                </a:solidFill>
                <a:effectLst/>
                <a:uLnTx/>
                <a:uFillTx/>
                <a:latin typeface="Myriad Pro"/>
                <a:ea typeface="+mn-ea"/>
                <a:cs typeface="+mn-cs"/>
              </a:rPr>
              <a:t> refers to any form of </a:t>
            </a:r>
            <a:r>
              <a:rPr kumimoji="0" lang="en-AU" sz="1200" b="0" i="0" u="sng" strike="noStrike" kern="1200" cap="none" spc="0" normalizeH="0" baseline="0" noProof="0">
                <a:ln>
                  <a:noFill/>
                </a:ln>
                <a:solidFill>
                  <a:prstClr val="black"/>
                </a:solidFill>
                <a:effectLst/>
                <a:uLnTx/>
                <a:uFillTx/>
                <a:latin typeface="Myriad Pro"/>
                <a:ea typeface="+mn-ea"/>
                <a:cs typeface="+mn-cs"/>
              </a:rPr>
              <a:t>unwanted or non-consensual sexual activity or behaviour that is forced upon an individual against their will or without their consent</a:t>
            </a:r>
            <a:r>
              <a:rPr kumimoji="0" lang="en-AU" sz="1200" b="0" i="0" u="none" strike="noStrike" kern="1200" cap="none" spc="0" normalizeH="0" baseline="0" noProof="0">
                <a:ln>
                  <a:noFill/>
                </a:ln>
                <a:solidFill>
                  <a:prstClr val="black"/>
                </a:solidFill>
                <a:effectLst/>
                <a:uLnTx/>
                <a:uFillTx/>
                <a:latin typeface="Myriad Pro"/>
                <a:ea typeface="+mn-ea"/>
                <a:cs typeface="+mn-cs"/>
              </a:rPr>
              <a:t>.</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prstClr val="black"/>
              </a:solidFill>
              <a:effectLst/>
              <a:uLnTx/>
              <a:uFillTx/>
              <a:latin typeface="Myriad Pro"/>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prstClr val="black"/>
                </a:solidFill>
                <a:effectLst/>
                <a:uLnTx/>
                <a:uFillTx/>
                <a:latin typeface="Myriad Pro"/>
                <a:ea typeface="+mn-ea"/>
                <a:cs typeface="+mn-cs"/>
              </a:rPr>
              <a:t>In the case of children, Sexual abuse is:</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prstClr val="black"/>
              </a:solidFill>
              <a:effectLst/>
              <a:uLnTx/>
              <a:uFillTx/>
              <a:latin typeface="Myriad Pro"/>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prstClr val="black"/>
                </a:solidFill>
                <a:effectLst/>
                <a:uLnTx/>
                <a:uFillTx/>
                <a:latin typeface="Myriad Pro"/>
                <a:ea typeface="+mn-ea"/>
                <a:cs typeface="+mn-cs"/>
              </a:rPr>
              <a:t>"</a:t>
            </a:r>
            <a:r>
              <a:rPr kumimoji="0" lang="en-AU" sz="1200" b="0" i="1" u="none" strike="noStrike" kern="1200" cap="none" spc="0" normalizeH="0" baseline="0" noProof="0">
                <a:ln>
                  <a:noFill/>
                </a:ln>
                <a:solidFill>
                  <a:prstClr val="black"/>
                </a:solidFill>
                <a:effectLst/>
                <a:uLnTx/>
                <a:uFillTx/>
                <a:latin typeface="var(--font-family-body)"/>
                <a:ea typeface="+mn-ea"/>
                <a:cs typeface="+mn-cs"/>
              </a:rPr>
              <a:t>Any act which exposes a child to, or involves a child in, sexual processes beyond his or her understanding or contrary to accepted community standards. Sexually abusive behaviours can include the fondling of genitals, masturbation, oral sex, vaginal or anal penetration by a penis, finger or other object, fondling of breasts, exhibitionism, and exposing the child to pornography or involving the child in child sexual abuse material (child pornography). It includes child grooming, which refers to actions deliberately undertaken with the aim of befriending and establishing an emotional connection with a child to lower the child’s inhibitions in preparation for sexual activity with a child.</a:t>
            </a:r>
            <a:r>
              <a:rPr kumimoji="0" lang="en-AU" sz="1200" b="0" i="0" u="none" strike="noStrike" kern="1200" cap="none" spc="0" normalizeH="0" baseline="0" noProof="0">
                <a:ln>
                  <a:noFill/>
                </a:ln>
                <a:solidFill>
                  <a:prstClr val="black"/>
                </a:solidFill>
                <a:effectLst/>
                <a:uLnTx/>
                <a:uFillTx/>
                <a:latin typeface="Myriad Pro"/>
                <a:ea typeface="+mn-ea"/>
                <a:cs typeface="+mn-cs"/>
              </a:rPr>
              <a:t>" </a:t>
            </a:r>
            <a:r>
              <a:rPr kumimoji="0" lang="en-AU" sz="1200" b="0" i="0" u="none" strike="noStrike" kern="1200" cap="none" spc="0" normalizeH="0" baseline="30000" noProof="0">
                <a:ln>
                  <a:noFill/>
                </a:ln>
                <a:solidFill>
                  <a:prstClr val="black"/>
                </a:solidFill>
                <a:effectLst/>
                <a:uLnTx/>
                <a:uFillTx/>
                <a:latin typeface="var(--font-family-body)"/>
                <a:ea typeface="+mn-ea"/>
                <a:cs typeface="+mn-cs"/>
              </a:rPr>
              <a:t>3</a:t>
            </a:r>
            <a:endParaRPr kumimoji="0" lang="en-AU" sz="1200" b="0" i="0" u="none" strike="noStrike" kern="1200" cap="none" spc="0" normalizeH="0" baseline="0" noProof="0">
              <a:ln>
                <a:noFill/>
              </a:ln>
              <a:solidFill>
                <a:prstClr val="black"/>
              </a:solidFill>
              <a:effectLst/>
              <a:uLnTx/>
              <a:uFillTx/>
              <a:latin typeface="Myriad Pro"/>
              <a:ea typeface="+mn-ea"/>
              <a:cs typeface="+mn-cs"/>
            </a:endParaRP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br>
              <a:rPr kumimoji="0" lang="en-AU" sz="1200" b="0" i="0" u="none" strike="noStrike" kern="1200" cap="none" spc="0" normalizeH="0" baseline="0" noProof="0">
                <a:ln>
                  <a:noFill/>
                </a:ln>
                <a:solidFill>
                  <a:prstClr val="black"/>
                </a:solidFill>
                <a:effectLst/>
                <a:uLnTx/>
                <a:uFillTx/>
                <a:latin typeface="Myriad Pro"/>
                <a:ea typeface="+mn-ea"/>
                <a:cs typeface="+mn-cs"/>
              </a:rPr>
            </a:br>
            <a:r>
              <a:rPr kumimoji="0" lang="en-AU" sz="1200" b="0" i="0" u="none" strike="noStrike" kern="1200" cap="none" spc="0" normalizeH="0" baseline="0" noProof="0">
                <a:ln>
                  <a:noFill/>
                </a:ln>
                <a:solidFill>
                  <a:prstClr val="black"/>
                </a:solidFill>
                <a:effectLst/>
                <a:uLnTx/>
                <a:uFillTx/>
                <a:latin typeface="Myriad Pro"/>
                <a:ea typeface="+mn-ea"/>
                <a:cs typeface="+mn-cs"/>
              </a:rPr>
              <a:t>In the circumstance where a young person is between 16 and 18, it remains sexually abusive for a person in a position of authority, such as a Ministry Agent or Church Council member to commence a sexual or romantic relationship with the young person due to the imbalance of power.</a:t>
            </a:r>
          </a:p>
          <a:p>
            <a:pPr marL="457200" marR="0" lvl="1"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prstClr val="black"/>
              </a:solidFill>
              <a:effectLst/>
              <a:uLnTx/>
              <a:uFillTx/>
              <a:latin typeface="Myriad Pro"/>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prstClr val="black"/>
                </a:solidFill>
                <a:effectLst/>
                <a:uLnTx/>
                <a:uFillTx/>
                <a:latin typeface="Myriad Pro"/>
                <a:ea typeface="+mn-ea"/>
                <a:cs typeface="+mn-cs"/>
              </a:rPr>
              <a:t>Social abuse </a:t>
            </a:r>
            <a:r>
              <a:rPr kumimoji="0" lang="en-AU" sz="1200" b="0" i="0" u="none" strike="noStrike" kern="1200" cap="none" spc="0" normalizeH="0" baseline="0" noProof="0">
                <a:ln>
                  <a:noFill/>
                </a:ln>
                <a:solidFill>
                  <a:prstClr val="black"/>
                </a:solidFill>
                <a:effectLst/>
                <a:uLnTx/>
                <a:uFillTx/>
                <a:latin typeface="Myriad Pro"/>
                <a:ea typeface="+mn-ea"/>
                <a:cs typeface="+mn-cs"/>
              </a:rPr>
              <a:t>refers to a </a:t>
            </a:r>
            <a:r>
              <a:rPr kumimoji="0" lang="en-AU" sz="1200" b="0" i="0" u="sng" strike="noStrike" kern="1200" cap="none" spc="0" normalizeH="0" baseline="0" noProof="0">
                <a:ln>
                  <a:noFill/>
                </a:ln>
                <a:solidFill>
                  <a:prstClr val="black"/>
                </a:solidFill>
                <a:effectLst/>
                <a:uLnTx/>
                <a:uFillTx/>
                <a:latin typeface="Myriad Pro"/>
                <a:ea typeface="+mn-ea"/>
                <a:cs typeface="+mn-cs"/>
              </a:rPr>
              <a:t>deliberate act of isolating an individual or group of individuals from social interactions and relationships as a form of mistreatment or harm</a:t>
            </a:r>
            <a:r>
              <a:rPr kumimoji="0" lang="en-AU" sz="1200" b="0" i="0" u="none" strike="noStrike" kern="1200" cap="none" spc="0" normalizeH="0" baseline="0" noProof="0">
                <a:ln>
                  <a:noFill/>
                </a:ln>
                <a:solidFill>
                  <a:prstClr val="black"/>
                </a:solidFill>
                <a:effectLst/>
                <a:uLnTx/>
                <a:uFillTx/>
                <a:latin typeface="Myriad Pro"/>
                <a:ea typeface="+mn-ea"/>
                <a:cs typeface="+mn-cs"/>
              </a:rPr>
              <a:t>. It involves intentionally cutting off someone's access to social support networks, limiting their opportunities for connection, and depriving them of meaningful human interaction.</a:t>
            </a:r>
          </a:p>
        </p:txBody>
      </p:sp>
      <p:sp>
        <p:nvSpPr>
          <p:cNvPr id="4" name="Slide Number Placeholder 3"/>
          <p:cNvSpPr>
            <a:spLocks noGrp="1"/>
          </p:cNvSpPr>
          <p:nvPr>
            <p:ph type="sldNum" sz="quarter" idx="5"/>
          </p:nvPr>
        </p:nvSpPr>
        <p:spPr/>
        <p:txBody>
          <a:bodyPr/>
          <a:lstStyle/>
          <a:p>
            <a:fld id="{3845D58D-432B-4647-BCDD-AD0BBDF7913D}" type="slidenum">
              <a:rPr lang="en-AU" smtClean="0"/>
              <a:t>10</a:t>
            </a:fld>
            <a:endParaRPr lang="en-AU"/>
          </a:p>
        </p:txBody>
      </p:sp>
    </p:spTree>
    <p:extLst>
      <p:ext uri="{BB962C8B-B14F-4D97-AF65-F5344CB8AC3E}">
        <p14:creationId xmlns:p14="http://schemas.microsoft.com/office/powerpoint/2010/main" val="2807225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AU" b="1" i="0">
                <a:solidFill>
                  <a:schemeClr val="tx1"/>
                </a:solidFill>
                <a:effectLst/>
                <a:latin typeface="Myriad Pro"/>
              </a:rPr>
              <a:t>Spiritual abuse </a:t>
            </a:r>
            <a:r>
              <a:rPr lang="en-AU" b="0" i="0">
                <a:solidFill>
                  <a:schemeClr val="tx1"/>
                </a:solidFill>
                <a:effectLst/>
                <a:latin typeface="Myriad Pro"/>
              </a:rPr>
              <a:t>refers to the </a:t>
            </a:r>
            <a:r>
              <a:rPr lang="en-AU" b="0" i="0" u="sng">
                <a:solidFill>
                  <a:schemeClr val="tx1"/>
                </a:solidFill>
                <a:effectLst/>
                <a:latin typeface="Myriad Pro"/>
              </a:rPr>
              <a:t>misuse or manipulation of religious or spiritual beliefs, practices, or teachings to control, manipulate, or harm individuals or groups</a:t>
            </a:r>
            <a:r>
              <a:rPr lang="en-AU" b="0" i="0">
                <a:solidFill>
                  <a:schemeClr val="tx1"/>
                </a:solidFill>
                <a:effectLst/>
                <a:latin typeface="Myriad Pro"/>
              </a:rPr>
              <a:t>. It occurs when someone in a position of power, such as a religious leader, uses their authority to exploit and exert control over others, often in the name of spirituality or religious doctrine. Examples are:</a:t>
            </a:r>
          </a:p>
          <a:p>
            <a:pPr marL="628650" lvl="1" indent="-171450" algn="l" fontAlgn="base">
              <a:buFont typeface="Arial" panose="020B0604020202020204" pitchFamily="34" charset="0"/>
              <a:buChar char="•"/>
            </a:pPr>
            <a:r>
              <a:rPr lang="en-AU" b="0" i="0">
                <a:solidFill>
                  <a:schemeClr val="tx1"/>
                </a:solidFill>
                <a:effectLst/>
                <a:latin typeface="var(--font-family-body)"/>
              </a:rPr>
              <a:t>Enforcing one theological position or interpretation of scripture and denying all others.</a:t>
            </a:r>
          </a:p>
          <a:p>
            <a:pPr marL="628650" lvl="1" indent="-171450" algn="l" fontAlgn="base">
              <a:buFont typeface="Arial" panose="020B0604020202020204" pitchFamily="34" charset="0"/>
              <a:buChar char="•"/>
            </a:pPr>
            <a:r>
              <a:rPr lang="en-AU" b="0" i="0">
                <a:solidFill>
                  <a:schemeClr val="tx1"/>
                </a:solidFill>
                <a:effectLst/>
                <a:latin typeface="var(--font-family-body)"/>
              </a:rPr>
              <a:t>Persistent debate or gagging debate and questions.</a:t>
            </a:r>
          </a:p>
          <a:p>
            <a:pPr marL="628650" lvl="1" indent="-171450" algn="l" fontAlgn="base">
              <a:buFont typeface="Arial" panose="020B0604020202020204" pitchFamily="34" charset="0"/>
              <a:buChar char="•"/>
            </a:pPr>
            <a:r>
              <a:rPr lang="en-AU" b="0" i="0">
                <a:solidFill>
                  <a:schemeClr val="tx1"/>
                </a:solidFill>
                <a:effectLst/>
                <a:latin typeface="var(--font-family-body)"/>
              </a:rPr>
              <a:t>Excessive labouring on sin and evil rather than the freedom and good news of Jesus Christ. </a:t>
            </a:r>
          </a:p>
          <a:p>
            <a:pPr marL="628650" lvl="1" indent="-171450" algn="l" fontAlgn="base">
              <a:buFont typeface="Arial" panose="020B0604020202020204" pitchFamily="34" charset="0"/>
              <a:buChar char="•"/>
            </a:pPr>
            <a:r>
              <a:rPr lang="en-AU" b="0" i="0">
                <a:solidFill>
                  <a:schemeClr val="tx1"/>
                </a:solidFill>
                <a:effectLst/>
                <a:latin typeface="var(--font-family-body)"/>
              </a:rPr>
              <a:t>Language or actions that create fear, guilt or self-loathing.</a:t>
            </a:r>
          </a:p>
          <a:p>
            <a:pPr marL="628650" lvl="1" indent="-171450" algn="l" fontAlgn="base">
              <a:buFont typeface="Arial" panose="020B0604020202020204" pitchFamily="34" charset="0"/>
              <a:buChar char="•"/>
            </a:pPr>
            <a:r>
              <a:rPr lang="en-AU" b="0" i="0">
                <a:solidFill>
                  <a:schemeClr val="tx1"/>
                </a:solidFill>
                <a:effectLst/>
                <a:latin typeface="var(--font-family-body)"/>
              </a:rPr>
              <a:t>Misuse of scripture or rituals in behaviour management or to justify abuse or neglect. </a:t>
            </a:r>
          </a:p>
          <a:p>
            <a:pPr lvl="1" algn="l" fontAlgn="base"/>
            <a:endParaRPr lang="en-AU" b="0" i="0">
              <a:solidFill>
                <a:schemeClr val="tx1"/>
              </a:solidFill>
              <a:effectLst/>
              <a:latin typeface="Myriad Pro"/>
            </a:endParaRPr>
          </a:p>
          <a:p>
            <a:pPr marL="171450" indent="-171450" algn="l" fontAlgn="base">
              <a:buFont typeface="Arial" panose="020B0604020202020204" pitchFamily="34" charset="0"/>
              <a:buChar char="•"/>
            </a:pPr>
            <a:r>
              <a:rPr lang="en-AU" b="1" i="0">
                <a:solidFill>
                  <a:schemeClr val="tx1"/>
                </a:solidFill>
                <a:effectLst/>
                <a:latin typeface="Myriad Pro"/>
              </a:rPr>
              <a:t>Domestic and family violence </a:t>
            </a:r>
            <a:r>
              <a:rPr lang="en-AU" b="0" i="0">
                <a:solidFill>
                  <a:schemeClr val="tx1"/>
                </a:solidFill>
                <a:effectLst/>
                <a:latin typeface="Myriad Pro"/>
              </a:rPr>
              <a:t>occurs when a </a:t>
            </a:r>
            <a:r>
              <a:rPr lang="en-AU" b="0" i="0" u="sng">
                <a:solidFill>
                  <a:schemeClr val="tx1"/>
                </a:solidFill>
                <a:effectLst/>
                <a:latin typeface="Myriad Pro"/>
              </a:rPr>
              <a:t>family member, partner or ex-partner, or other household member attempts to physically or psychologically dominate the other</a:t>
            </a:r>
            <a:r>
              <a:rPr lang="en-AU" b="0" i="0">
                <a:solidFill>
                  <a:schemeClr val="tx1"/>
                </a:solidFill>
                <a:effectLst/>
                <a:latin typeface="Myriad Pro"/>
              </a:rPr>
              <a:t>. It often relates to physical and / or emotional abuse of children or partners. Examples:</a:t>
            </a:r>
          </a:p>
          <a:p>
            <a:pPr marL="628650" lvl="1" indent="-171450" algn="l" fontAlgn="base">
              <a:buFont typeface="Arial" panose="020B0604020202020204" pitchFamily="34" charset="0"/>
              <a:buChar char="•"/>
            </a:pPr>
            <a:r>
              <a:rPr lang="en-AU" b="0" i="0">
                <a:solidFill>
                  <a:schemeClr val="tx1"/>
                </a:solidFill>
                <a:effectLst/>
                <a:latin typeface="Myriad Pro"/>
              </a:rPr>
              <a:t>Can be criminal and non-criminal. </a:t>
            </a:r>
          </a:p>
          <a:p>
            <a:pPr marL="628650" lvl="1" indent="-171450" algn="l" fontAlgn="base">
              <a:buFont typeface="Arial" panose="020B0604020202020204" pitchFamily="34" charset="0"/>
              <a:buChar char="•"/>
            </a:pPr>
            <a:r>
              <a:rPr lang="en-AU" b="0" i="0">
                <a:solidFill>
                  <a:schemeClr val="tx1"/>
                </a:solidFill>
                <a:effectLst/>
                <a:latin typeface="Myriad Pro"/>
              </a:rPr>
              <a:t>Patterns of behaviour that exercise power and control over another individual. </a:t>
            </a:r>
          </a:p>
          <a:p>
            <a:pPr marL="628650" lvl="1" indent="-171450" algn="l" fontAlgn="base">
              <a:buFont typeface="Arial" panose="020B0604020202020204" pitchFamily="34" charset="0"/>
              <a:buChar char="•"/>
            </a:pPr>
            <a:r>
              <a:rPr lang="en-AU" b="0" i="0">
                <a:solidFill>
                  <a:schemeClr val="tx1"/>
                </a:solidFill>
                <a:effectLst/>
                <a:latin typeface="Myriad Pro"/>
              </a:rPr>
              <a:t>Threats to harm pets or people. </a:t>
            </a:r>
          </a:p>
          <a:p>
            <a:pPr marL="628650" lvl="1" indent="-171450" algn="l" fontAlgn="base">
              <a:buFont typeface="Arial" panose="020B0604020202020204" pitchFamily="34" charset="0"/>
              <a:buChar char="•"/>
            </a:pPr>
            <a:r>
              <a:rPr lang="en-AU" b="0" i="0">
                <a:solidFill>
                  <a:schemeClr val="tx1"/>
                </a:solidFill>
                <a:effectLst/>
                <a:latin typeface="Myriad Pro"/>
              </a:rPr>
              <a:t>Coercive control </a:t>
            </a:r>
          </a:p>
          <a:p>
            <a:pPr marL="628650" lvl="1" indent="-171450" algn="l" fontAlgn="base">
              <a:buFont typeface="Arial" panose="020B0604020202020204" pitchFamily="34" charset="0"/>
              <a:buChar char="•"/>
            </a:pPr>
            <a:r>
              <a:rPr lang="en-AU" b="0" i="0">
                <a:solidFill>
                  <a:schemeClr val="tx1"/>
                </a:solidFill>
                <a:effectLst/>
                <a:latin typeface="Myriad Pro"/>
              </a:rPr>
              <a:t>Physical, sexual, emotional or psychological abuse. </a:t>
            </a:r>
          </a:p>
        </p:txBody>
      </p:sp>
      <p:sp>
        <p:nvSpPr>
          <p:cNvPr id="4" name="Slide Number Placeholder 3"/>
          <p:cNvSpPr>
            <a:spLocks noGrp="1"/>
          </p:cNvSpPr>
          <p:nvPr>
            <p:ph type="sldNum" sz="quarter" idx="5"/>
          </p:nvPr>
        </p:nvSpPr>
        <p:spPr/>
        <p:txBody>
          <a:bodyPr/>
          <a:lstStyle/>
          <a:p>
            <a:fld id="{3845D58D-432B-4647-BCDD-AD0BBDF7913D}" type="slidenum">
              <a:rPr lang="en-AU" smtClean="0"/>
              <a:t>11</a:t>
            </a:fld>
            <a:endParaRPr lang="en-AU"/>
          </a:p>
        </p:txBody>
      </p:sp>
    </p:spTree>
    <p:extLst>
      <p:ext uri="{BB962C8B-B14F-4D97-AF65-F5344CB8AC3E}">
        <p14:creationId xmlns:p14="http://schemas.microsoft.com/office/powerpoint/2010/main" val="1422350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38761-1A68-7EAA-B612-8161741757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BCAE65-1DE2-2F74-6002-505AFE007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A1207A-BA13-0304-E267-483C7C22D428}"/>
              </a:ext>
            </a:extLst>
          </p:cNvPr>
          <p:cNvSpPr>
            <a:spLocks noGrp="1"/>
          </p:cNvSpPr>
          <p:nvPr>
            <p:ph type="body" idx="1"/>
          </p:nvPr>
        </p:nvSpPr>
        <p:spPr/>
        <p:txBody>
          <a:bodyPr/>
          <a:lstStyle/>
          <a:p>
            <a:r>
              <a:rPr lang="en-AU"/>
              <a:t>By recognising </a:t>
            </a:r>
            <a:r>
              <a:rPr lang="en-AU" b="1"/>
              <a:t>indicators of abuse, neglect and grooming</a:t>
            </a:r>
            <a:r>
              <a:rPr lang="en-AU"/>
              <a:t>, we can look out for the safety of others. </a:t>
            </a:r>
          </a:p>
        </p:txBody>
      </p:sp>
      <p:sp>
        <p:nvSpPr>
          <p:cNvPr id="4" name="Slide Number Placeholder 3">
            <a:extLst>
              <a:ext uri="{FF2B5EF4-FFF2-40B4-BE49-F238E27FC236}">
                <a16:creationId xmlns:a16="http://schemas.microsoft.com/office/drawing/2014/main" id="{6A2949F8-79FA-230E-D8DA-41A723F6C0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761C-B494-47A9-B941-D2E928C810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93306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23CB0-587C-F3BE-E25C-CB9A0CCF29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1831F-F5D4-102D-EC95-79BDB4DFD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AC6AC-A003-ABE4-EB60-D2E274776A34}"/>
              </a:ext>
            </a:extLst>
          </p:cNvPr>
          <p:cNvSpPr>
            <a:spLocks noGrp="1"/>
          </p:cNvSpPr>
          <p:nvPr>
            <p:ph type="body" idx="1"/>
          </p:nvPr>
        </p:nvSpPr>
        <p:spPr/>
        <p:txBody>
          <a:bodyPr/>
          <a:lstStyle/>
          <a:p>
            <a:pPr algn="l" fontAlgn="base"/>
            <a:r>
              <a:rPr lang="en-AU" b="0" i="0">
                <a:solidFill>
                  <a:schemeClr val="tx1"/>
                </a:solidFill>
              </a:rPr>
              <a:t>Let’s pause and reflect. </a:t>
            </a:r>
          </a:p>
          <a:p>
            <a:pPr algn="l" fontAlgn="base"/>
            <a:endParaRPr lang="en-AU" b="0" i="0">
              <a:solidFill>
                <a:schemeClr val="tx1"/>
              </a:solidFill>
            </a:endParaRPr>
          </a:p>
          <a:p>
            <a:pPr algn="l" fontAlgn="base"/>
            <a:r>
              <a:rPr lang="en-AU" b="1" i="0">
                <a:solidFill>
                  <a:schemeClr val="tx1"/>
                </a:solidFill>
              </a:rPr>
              <a:t>What might you notice about the </a:t>
            </a:r>
            <a:r>
              <a:rPr lang="en-AU" b="1" i="0" u="sng">
                <a:solidFill>
                  <a:schemeClr val="tx1"/>
                </a:solidFill>
              </a:rPr>
              <a:t>behaviour</a:t>
            </a:r>
            <a:r>
              <a:rPr lang="en-AU" b="1" i="0">
                <a:solidFill>
                  <a:schemeClr val="tx1"/>
                </a:solidFill>
              </a:rPr>
              <a:t> or </a:t>
            </a:r>
            <a:r>
              <a:rPr lang="en-AU" b="1" i="0" u="sng">
                <a:solidFill>
                  <a:schemeClr val="tx1"/>
                </a:solidFill>
              </a:rPr>
              <a:t>appearance</a:t>
            </a:r>
            <a:r>
              <a:rPr lang="en-AU" b="1" i="0">
                <a:solidFill>
                  <a:schemeClr val="tx1"/>
                </a:solidFill>
              </a:rPr>
              <a:t> of someone who has been or is being </a:t>
            </a:r>
            <a:r>
              <a:rPr lang="en-AU" b="1" i="0" u="sng">
                <a:solidFill>
                  <a:schemeClr val="tx1"/>
                </a:solidFill>
              </a:rPr>
              <a:t>abused</a:t>
            </a:r>
            <a:r>
              <a:rPr lang="en-AU" b="1" i="0">
                <a:solidFill>
                  <a:schemeClr val="tx1"/>
                </a:solidFill>
              </a:rPr>
              <a:t> or </a:t>
            </a:r>
            <a:r>
              <a:rPr lang="en-AU" b="1" i="0" u="sng">
                <a:solidFill>
                  <a:schemeClr val="tx1"/>
                </a:solidFill>
              </a:rPr>
              <a:t>neglected</a:t>
            </a:r>
            <a:r>
              <a:rPr lang="en-AU" b="1" i="0">
                <a:solidFill>
                  <a:schemeClr val="tx1"/>
                </a:solidFill>
              </a:rPr>
              <a:t> that would raise concern? </a:t>
            </a:r>
          </a:p>
          <a:p>
            <a:pPr algn="l" fontAlgn="base"/>
            <a:endParaRPr lang="en-AU" b="0" i="0">
              <a:solidFill>
                <a:schemeClr val="tx1"/>
              </a:solidFill>
            </a:endParaRPr>
          </a:p>
          <a:p>
            <a:pPr algn="l" fontAlgn="base"/>
            <a:r>
              <a:rPr lang="en-AU" b="0" i="0">
                <a:solidFill>
                  <a:schemeClr val="tx1"/>
                </a:solidFill>
              </a:rPr>
              <a:t>Take 2 minutes in groups of 2-3 to discuss. </a:t>
            </a:r>
          </a:p>
          <a:p>
            <a:pPr algn="l" fontAlgn="base"/>
            <a:endParaRPr lang="en-AU" b="0" i="0">
              <a:solidFill>
                <a:schemeClr val="tx1"/>
              </a:solidFill>
            </a:endParaRPr>
          </a:p>
          <a:p>
            <a:pPr algn="l" fontAlgn="base"/>
            <a:endParaRPr lang="en-AU" b="0" i="0">
              <a:solidFill>
                <a:schemeClr val="tx1"/>
              </a:solidFill>
            </a:endParaRPr>
          </a:p>
          <a:p>
            <a:pPr algn="l" fontAlgn="base"/>
            <a:r>
              <a:rPr lang="en-AU" b="0" i="0">
                <a:solidFill>
                  <a:schemeClr val="tx1"/>
                </a:solidFill>
              </a:rPr>
              <a:t>[Optional Prompts:</a:t>
            </a:r>
          </a:p>
          <a:p>
            <a:pPr marL="171450" indent="-171450" algn="l" fontAlgn="base">
              <a:buFont typeface="Arial" panose="020B0604020202020204" pitchFamily="34" charset="0"/>
              <a:buChar char="•"/>
            </a:pPr>
            <a:r>
              <a:rPr lang="en-AU" b="0" i="0">
                <a:solidFill>
                  <a:schemeClr val="tx1"/>
                </a:solidFill>
              </a:rPr>
              <a:t>What might be a sign of physical abuse?</a:t>
            </a:r>
          </a:p>
          <a:p>
            <a:pPr marL="171450" indent="-171450" algn="l" fontAlgn="base">
              <a:buFont typeface="Arial" panose="020B0604020202020204" pitchFamily="34" charset="0"/>
              <a:buChar char="•"/>
            </a:pPr>
            <a:r>
              <a:rPr lang="en-AU" b="0" i="0">
                <a:solidFill>
                  <a:schemeClr val="tx1"/>
                </a:solidFill>
              </a:rPr>
              <a:t>What might be a sign of neglect – in the young/vulnerable person, or in the parent/carer?</a:t>
            </a:r>
          </a:p>
          <a:p>
            <a:pPr marL="171450" indent="-171450" algn="l" fontAlgn="base">
              <a:buFont typeface="Arial" panose="020B0604020202020204" pitchFamily="34" charset="0"/>
              <a:buChar char="•"/>
            </a:pPr>
            <a:r>
              <a:rPr lang="en-AU" b="0" i="0">
                <a:solidFill>
                  <a:schemeClr val="tx1"/>
                </a:solidFill>
              </a:rPr>
              <a:t>What might be a sign of spiritual abuse?]</a:t>
            </a:r>
          </a:p>
        </p:txBody>
      </p:sp>
      <p:sp>
        <p:nvSpPr>
          <p:cNvPr id="4" name="Slide Number Placeholder 3">
            <a:extLst>
              <a:ext uri="{FF2B5EF4-FFF2-40B4-BE49-F238E27FC236}">
                <a16:creationId xmlns:a16="http://schemas.microsoft.com/office/drawing/2014/main" id="{B83060CD-67BF-4159-CE12-5D7F005B5E4B}"/>
              </a:ext>
            </a:extLst>
          </p:cNvPr>
          <p:cNvSpPr>
            <a:spLocks noGrp="1"/>
          </p:cNvSpPr>
          <p:nvPr>
            <p:ph type="sldNum" sz="quarter" idx="5"/>
          </p:nvPr>
        </p:nvSpPr>
        <p:spPr/>
        <p:txBody>
          <a:bodyPr/>
          <a:lstStyle/>
          <a:p>
            <a:fld id="{43BF0255-D044-4ED7-A056-F4F41C988099}" type="slidenum">
              <a:rPr lang="en-AU" smtClean="0"/>
              <a:t>13</a:t>
            </a:fld>
            <a:endParaRPr lang="en-AU"/>
          </a:p>
        </p:txBody>
      </p:sp>
    </p:spTree>
    <p:extLst>
      <p:ext uri="{BB962C8B-B14F-4D97-AF65-F5344CB8AC3E}">
        <p14:creationId xmlns:p14="http://schemas.microsoft.com/office/powerpoint/2010/main" val="137037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AU" b="0" i="0">
                <a:solidFill>
                  <a:schemeClr val="tx1"/>
                </a:solidFill>
              </a:rPr>
              <a:t>People may not directly disclose abuse – either not understanding it is abuse or feeling confident to say something. </a:t>
            </a:r>
          </a:p>
          <a:p>
            <a:pPr marL="171450" lvl="0" indent="-171450">
              <a:buFont typeface="Arial" panose="020B0604020202020204" pitchFamily="34" charset="0"/>
              <a:buChar char="•"/>
            </a:pPr>
            <a:r>
              <a:rPr lang="en-AU" b="0" i="0">
                <a:solidFill>
                  <a:schemeClr val="tx1"/>
                </a:solidFill>
              </a:rPr>
              <a:t>For children especially, their behaviour, comments or actions may indicate exposure to sexual abuse. </a:t>
            </a:r>
          </a:p>
          <a:p>
            <a:pPr marL="171450" lvl="0" indent="-171450">
              <a:buFont typeface="Arial" panose="020B0604020202020204" pitchFamily="34" charset="0"/>
              <a:buChar char="•"/>
            </a:pPr>
            <a:r>
              <a:rPr lang="en-AU" b="0" i="0">
                <a:solidFill>
                  <a:schemeClr val="tx1"/>
                </a:solidFill>
              </a:rPr>
              <a:t>Research has shown in the overwhelming majority of cases; children do not lie or exaggerate about their experiences of sexual abuse. They are more likely to minimise abuse to protect the perpetrator, as this is often someone close to them. </a:t>
            </a:r>
          </a:p>
          <a:p>
            <a:pPr marL="0" lvl="0" indent="0">
              <a:buFont typeface="Arial" panose="020B0604020202020204" pitchFamily="34" charset="0"/>
              <a:buNone/>
            </a:pPr>
            <a:endParaRPr lang="en-AU" b="0" i="0">
              <a:solidFill>
                <a:schemeClr val="tx1"/>
              </a:solidFill>
            </a:endParaRPr>
          </a:p>
          <a:p>
            <a:r>
              <a:rPr lang="en-US"/>
              <a:t>Indicators of sexual abuse may include:</a:t>
            </a:r>
          </a:p>
          <a:p>
            <a:pPr marL="171450" indent="-171450">
              <a:buFont typeface="Arial" panose="020B0604020202020204" pitchFamily="34" charset="0"/>
              <a:buChar char="•"/>
            </a:pPr>
            <a:r>
              <a:rPr lang="en-US"/>
              <a:t>Frequent, recurring nightmares, bedwetting or soiling clothing. </a:t>
            </a:r>
          </a:p>
          <a:p>
            <a:pPr marL="171450" indent="-171450">
              <a:buFont typeface="Arial" panose="020B0604020202020204" pitchFamily="34" charset="0"/>
              <a:buChar char="•"/>
            </a:pPr>
            <a:r>
              <a:rPr lang="en-US"/>
              <a:t>Unexplained injury to sexual body parts. </a:t>
            </a:r>
          </a:p>
          <a:p>
            <a:pPr marL="171450" indent="-171450">
              <a:buFont typeface="Arial" panose="020B0604020202020204" pitchFamily="34" charset="0"/>
              <a:buChar char="•"/>
            </a:pPr>
            <a:r>
              <a:rPr lang="en-US"/>
              <a:t>Hints about sexual activity or sexual knowledge beyond child’s age or developmental stage.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Overly sexualized </a:t>
            </a:r>
            <a:r>
              <a:rPr lang="en-US" err="1"/>
              <a:t>behaviour</a:t>
            </a:r>
            <a:r>
              <a:rPr lang="en-US"/>
              <a:t> / play / themes in artwork.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Refusing to talk about ‘secrets’.</a:t>
            </a:r>
          </a:p>
          <a:p>
            <a:pPr marL="171450" indent="-171450">
              <a:buFont typeface="Arial" panose="020B0604020202020204" pitchFamily="34" charset="0"/>
              <a:buChar char="•"/>
            </a:pPr>
            <a:r>
              <a:rPr lang="en-US"/>
              <a:t>Unexplained gifts or money.</a:t>
            </a:r>
          </a:p>
          <a:p>
            <a:pPr marL="171450" indent="-171450">
              <a:buFont typeface="Arial" panose="020B0604020202020204" pitchFamily="34" charset="0"/>
              <a:buChar char="•"/>
            </a:pPr>
            <a:r>
              <a:rPr lang="en-US"/>
              <a:t>Recurring themes of power / control in play.</a:t>
            </a:r>
          </a:p>
          <a:p>
            <a:pPr marL="171450" indent="-171450">
              <a:buFont typeface="Arial" panose="020B0604020202020204" pitchFamily="34" charset="0"/>
              <a:buChar char="•"/>
            </a:pPr>
            <a:r>
              <a:rPr lang="en-US"/>
              <a:t>Sudden </a:t>
            </a:r>
            <a:r>
              <a:rPr lang="en-US" err="1"/>
              <a:t>behavioural</a:t>
            </a:r>
            <a:r>
              <a:rPr lang="en-US"/>
              <a:t> shifts. </a:t>
            </a:r>
          </a:p>
          <a:p>
            <a:pPr marL="0" lvl="0" indent="0">
              <a:buFont typeface="Arial" panose="020B0604020202020204" pitchFamily="34" charset="0"/>
              <a:buNone/>
            </a:pPr>
            <a:endParaRPr lang="en-AU" b="0" i="0">
              <a:solidFill>
                <a:schemeClr val="tx1"/>
              </a:solidFill>
            </a:endParaRPr>
          </a:p>
        </p:txBody>
      </p:sp>
      <p:sp>
        <p:nvSpPr>
          <p:cNvPr id="4" name="Slide Number Placeholder 3"/>
          <p:cNvSpPr>
            <a:spLocks noGrp="1"/>
          </p:cNvSpPr>
          <p:nvPr>
            <p:ph type="sldNum" sz="quarter" idx="5"/>
          </p:nvPr>
        </p:nvSpPr>
        <p:spPr/>
        <p:txBody>
          <a:bodyPr/>
          <a:lstStyle/>
          <a:p>
            <a:fld id="{A5470FAB-E17C-496D-B001-82C2EC21F49B}" type="slidenum">
              <a:rPr lang="en-AU" smtClean="0"/>
              <a:t>14</a:t>
            </a:fld>
            <a:endParaRPr lang="en-AU"/>
          </a:p>
        </p:txBody>
      </p:sp>
    </p:spTree>
    <p:extLst>
      <p:ext uri="{BB962C8B-B14F-4D97-AF65-F5344CB8AC3E}">
        <p14:creationId xmlns:p14="http://schemas.microsoft.com/office/powerpoint/2010/main" val="1986883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0" i="0">
                <a:solidFill>
                  <a:schemeClr val="tx1"/>
                </a:solidFill>
                <a:effectLst/>
                <a:latin typeface="Myriad Pro"/>
              </a:rPr>
              <a:t>Grooming is deliberate actions undertaken with the aim of befriending and establishing an emotional connection.</a:t>
            </a:r>
          </a:p>
          <a:p>
            <a:pPr marL="171450" indent="-171450">
              <a:buFont typeface="Arial" panose="020B0604020202020204" pitchFamily="34" charset="0"/>
              <a:buChar char="•"/>
            </a:pPr>
            <a:r>
              <a:rPr lang="en-AU" b="0" i="0">
                <a:solidFill>
                  <a:schemeClr val="tx1"/>
                </a:solidFill>
                <a:effectLst/>
                <a:latin typeface="Myriad Pro"/>
              </a:rPr>
              <a:t>It lowers inhibitions in preparation for sexual activity. </a:t>
            </a:r>
          </a:p>
          <a:p>
            <a:pPr marL="171450" indent="-171450">
              <a:buFont typeface="Arial" panose="020B0604020202020204" pitchFamily="34" charset="0"/>
              <a:buChar char="•"/>
            </a:pPr>
            <a:r>
              <a:rPr lang="en-AU" b="0" i="0">
                <a:solidFill>
                  <a:schemeClr val="tx1"/>
                </a:solidFill>
                <a:effectLst/>
                <a:latin typeface="Myriad Pro"/>
              </a:rPr>
              <a:t>Grooming targets young and vulnerable people, however adults can also be groomed, especially so the perpetrator can gain access to the young or vulnerable person. </a:t>
            </a:r>
          </a:p>
          <a:p>
            <a:pPr marL="171450" indent="-171450">
              <a:buFont typeface="Arial" panose="020B0604020202020204" pitchFamily="34" charset="0"/>
              <a:buChar char="•"/>
            </a:pPr>
            <a:r>
              <a:rPr lang="en-AU" b="1" i="0">
                <a:solidFill>
                  <a:schemeClr val="tx1"/>
                </a:solidFill>
                <a:effectLst/>
                <a:latin typeface="Myriad Pro"/>
              </a:rPr>
              <a:t>Grooming is a criminal offence in Queensland.</a:t>
            </a:r>
            <a:endParaRPr lang="en-AU" b="0" i="0">
              <a:solidFill>
                <a:schemeClr val="tx1"/>
              </a:solidFill>
              <a:effectLst/>
              <a:latin typeface="Myriad Pro"/>
            </a:endParaRPr>
          </a:p>
          <a:p>
            <a:pPr marL="0" indent="0">
              <a:buFont typeface="Arial" panose="020B0604020202020204" pitchFamily="34" charset="0"/>
              <a:buNone/>
            </a:pPr>
            <a:endParaRPr lang="en-AU" b="0" i="0">
              <a:solidFill>
                <a:schemeClr val="tx1"/>
              </a:solidFill>
              <a:effectLst/>
              <a:latin typeface="Myriad Pro"/>
            </a:endParaRPr>
          </a:p>
          <a:p>
            <a:pPr marL="0" indent="0">
              <a:buFont typeface="Arial" panose="020B0604020202020204" pitchFamily="34" charset="0"/>
              <a:buNone/>
            </a:pPr>
            <a:r>
              <a:rPr lang="en-AU" b="0" i="0">
                <a:solidFill>
                  <a:schemeClr val="tx1"/>
                </a:solidFill>
                <a:effectLst/>
                <a:latin typeface="Myriad Pro"/>
              </a:rPr>
              <a:t>Unacceptable behaviours may be due to:</a:t>
            </a:r>
          </a:p>
          <a:p>
            <a:pPr marL="171450" indent="-171450">
              <a:buFont typeface="Arial" panose="020B0604020202020204" pitchFamily="34" charset="0"/>
              <a:buChar char="•"/>
            </a:pPr>
            <a:r>
              <a:rPr lang="en-AU" b="0" i="0">
                <a:solidFill>
                  <a:schemeClr val="tx1"/>
                </a:solidFill>
                <a:effectLst/>
                <a:latin typeface="Myriad Pro"/>
              </a:rPr>
              <a:t>Errors in judgement.</a:t>
            </a:r>
          </a:p>
          <a:p>
            <a:pPr marL="171450" indent="-171450">
              <a:buFont typeface="Arial" panose="020B0604020202020204" pitchFamily="34" charset="0"/>
              <a:buChar char="•"/>
            </a:pPr>
            <a:r>
              <a:rPr lang="en-AU" b="0" i="0">
                <a:solidFill>
                  <a:schemeClr val="tx1"/>
                </a:solidFill>
                <a:effectLst/>
                <a:latin typeface="Myriad Pro"/>
              </a:rPr>
              <a:t>Becoming too familiar.</a:t>
            </a:r>
          </a:p>
          <a:p>
            <a:pPr marL="171450" indent="-171450">
              <a:buFont typeface="Arial" panose="020B0604020202020204" pitchFamily="34" charset="0"/>
              <a:buChar char="•"/>
            </a:pPr>
            <a:r>
              <a:rPr lang="en-AU" b="0" i="0">
                <a:solidFill>
                  <a:schemeClr val="tx1"/>
                </a:solidFill>
                <a:effectLst/>
                <a:latin typeface="Myriad Pro"/>
              </a:rPr>
              <a:t>Crossing boundaries without intending to do harm. </a:t>
            </a:r>
          </a:p>
          <a:p>
            <a:pPr marL="171450" indent="-171450">
              <a:buFont typeface="Arial" panose="020B0604020202020204" pitchFamily="34" charset="0"/>
              <a:buChar char="•"/>
            </a:pPr>
            <a:r>
              <a:rPr lang="en-AU" b="0" i="0">
                <a:solidFill>
                  <a:schemeClr val="tx1"/>
                </a:solidFill>
                <a:effectLst/>
                <a:latin typeface="Myriad Pro"/>
              </a:rPr>
              <a:t>Well-practiced behaviours in exploiting other people. </a:t>
            </a:r>
          </a:p>
          <a:p>
            <a:pPr marL="0" indent="0">
              <a:buFont typeface="Arial" panose="020B0604020202020204" pitchFamily="34" charset="0"/>
              <a:buNone/>
            </a:pPr>
            <a:r>
              <a:rPr lang="en-AU" b="0" i="0">
                <a:solidFill>
                  <a:schemeClr val="tx1"/>
                </a:solidFill>
                <a:effectLst/>
                <a:latin typeface="Myriad Pro"/>
              </a:rPr>
              <a:t>If </a:t>
            </a:r>
            <a:r>
              <a:rPr lang="en-AU" b="1" i="0">
                <a:solidFill>
                  <a:schemeClr val="tx1"/>
                </a:solidFill>
                <a:effectLst/>
                <a:latin typeface="Myriad Pro"/>
              </a:rPr>
              <a:t>on 3 occasions unacceptable behaviour or boundary violations occur, grooming behaviour is suspected and should be reported to your Ministry Agent</a:t>
            </a:r>
            <a:r>
              <a:rPr lang="en-AU" b="0" i="0">
                <a:solidFill>
                  <a:schemeClr val="tx1"/>
                </a:solidFill>
                <a:effectLst/>
                <a:latin typeface="Myriad Pro"/>
              </a:rPr>
              <a:t>, who will assist in external reporting if required.  </a:t>
            </a:r>
          </a:p>
          <a:p>
            <a:pPr marL="0" indent="0">
              <a:buFont typeface="Arial" panose="020B0604020202020204" pitchFamily="34" charset="0"/>
              <a:buNone/>
            </a:pPr>
            <a:endParaRPr lang="en-AU" b="0" i="0">
              <a:solidFill>
                <a:schemeClr val="tx1"/>
              </a:solidFill>
              <a:effectLst/>
              <a:latin typeface="Myriad Pro"/>
            </a:endParaRPr>
          </a:p>
          <a:p>
            <a:pPr marL="0" indent="0">
              <a:buFont typeface="Arial" panose="020B0604020202020204" pitchFamily="34" charset="0"/>
              <a:buNone/>
            </a:pPr>
            <a:r>
              <a:rPr lang="en-AU" b="0" i="0">
                <a:solidFill>
                  <a:schemeClr val="tx1"/>
                </a:solidFill>
                <a:effectLst/>
                <a:latin typeface="Myriad Pro"/>
              </a:rPr>
              <a:t>Consider this scenario. You notice a volunteer integrating themselves into the lives of a single parent family with two children. You find over time that the volunteer has made themselves ‘indispensable’ to the family by helping with difficult tasks around the house and coaching the older child in sport. They show a lot of affection towards the children, including asking for hugs and often bringing small toys and gifts as surprises for the children.  What might this indicate? </a:t>
            </a:r>
          </a:p>
          <a:p>
            <a:pPr marL="228600" indent="-228600">
              <a:buFont typeface="Arial" panose="020B0604020202020204" pitchFamily="34" charset="0"/>
              <a:buAutoNum type="alphaUcParenR"/>
            </a:pPr>
            <a:r>
              <a:rPr lang="en-AU" b="0" i="0">
                <a:solidFill>
                  <a:schemeClr val="tx1"/>
                </a:solidFill>
                <a:effectLst/>
                <a:latin typeface="Myriad Pro"/>
              </a:rPr>
              <a:t>A supporting relationship between the volunteer and the single parent family? </a:t>
            </a:r>
          </a:p>
          <a:p>
            <a:pPr marL="228600" indent="-228600">
              <a:buFont typeface="Arial" panose="020B0604020202020204" pitchFamily="34" charset="0"/>
              <a:buAutoNum type="alphaUcParenR"/>
            </a:pPr>
            <a:r>
              <a:rPr lang="en-AU" b="0" i="0">
                <a:solidFill>
                  <a:schemeClr val="tx1"/>
                </a:solidFill>
                <a:effectLst/>
                <a:latin typeface="Myriad Pro"/>
              </a:rPr>
              <a:t>Possible grooming behaviours? </a:t>
            </a:r>
          </a:p>
          <a:p>
            <a:pPr marL="0" indent="0">
              <a:buFont typeface="Arial" panose="020B0604020202020204" pitchFamily="34" charset="0"/>
              <a:buNone/>
            </a:pPr>
            <a:endParaRPr lang="en-AU" b="0" i="0">
              <a:solidFill>
                <a:schemeClr val="tx1"/>
              </a:solidFill>
              <a:effectLst/>
              <a:latin typeface="Myriad Pro"/>
            </a:endParaRPr>
          </a:p>
          <a:p>
            <a:pPr marL="0" indent="0">
              <a:buFont typeface="Arial" panose="020B0604020202020204" pitchFamily="34" charset="0"/>
              <a:buNone/>
            </a:pPr>
            <a:r>
              <a:rPr lang="en-AU" b="0" i="0">
                <a:solidFill>
                  <a:schemeClr val="tx1"/>
                </a:solidFill>
                <a:effectLst/>
                <a:latin typeface="Myriad Pro"/>
              </a:rPr>
              <a:t>While it is showing support, there are indications of possible grooming behaviour such as the gifts, excessive affection and becoming indispensable, which should be reported. </a:t>
            </a:r>
          </a:p>
        </p:txBody>
      </p:sp>
      <p:sp>
        <p:nvSpPr>
          <p:cNvPr id="4" name="Slide Number Placeholder 3"/>
          <p:cNvSpPr>
            <a:spLocks noGrp="1"/>
          </p:cNvSpPr>
          <p:nvPr>
            <p:ph type="sldNum" sz="quarter" idx="5"/>
          </p:nvPr>
        </p:nvSpPr>
        <p:spPr/>
        <p:txBody>
          <a:bodyPr/>
          <a:lstStyle/>
          <a:p>
            <a:fld id="{A5470FAB-E17C-496D-B001-82C2EC21F49B}" type="slidenum">
              <a:rPr lang="en-AU" smtClean="0"/>
              <a:t>15</a:t>
            </a:fld>
            <a:endParaRPr lang="en-AU"/>
          </a:p>
        </p:txBody>
      </p:sp>
    </p:spTree>
    <p:extLst>
      <p:ext uri="{BB962C8B-B14F-4D97-AF65-F5344CB8AC3E}">
        <p14:creationId xmlns:p14="http://schemas.microsoft.com/office/powerpoint/2010/main" val="2500065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36A62-4086-ECF0-CDAB-3923AB14C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609A0-CD09-8C3D-0300-5686930D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F33C6-D786-517B-59D6-6F17FD31F23E}"/>
              </a:ext>
            </a:extLst>
          </p:cNvPr>
          <p:cNvSpPr>
            <a:spLocks noGrp="1"/>
          </p:cNvSpPr>
          <p:nvPr>
            <p:ph type="body" idx="1"/>
          </p:nvPr>
        </p:nvSpPr>
        <p:spPr/>
        <p:txBody>
          <a:bodyPr/>
          <a:lstStyle/>
          <a:p>
            <a:r>
              <a:rPr lang="en-AU" b="0" i="0">
                <a:solidFill>
                  <a:schemeClr val="tx1"/>
                </a:solidFill>
                <a:effectLst/>
                <a:latin typeface="Myriad Pro"/>
              </a:rPr>
              <a:t>Grooming can be difficult to discern as individual acts of grooming may not be illegal on their own. </a:t>
            </a:r>
          </a:p>
          <a:p>
            <a:endParaRPr lang="en-AU" b="0" i="0">
              <a:solidFill>
                <a:schemeClr val="tx1"/>
              </a:solidFill>
              <a:effectLst/>
              <a:latin typeface="Myriad Pro"/>
            </a:endParaRPr>
          </a:p>
          <a:p>
            <a:r>
              <a:rPr lang="en-AU" b="0" i="0">
                <a:solidFill>
                  <a:schemeClr val="tx1"/>
                </a:solidFill>
                <a:effectLst/>
                <a:latin typeface="Myriad Pro"/>
              </a:rPr>
              <a:t>Possible indicators of Grooming:</a:t>
            </a:r>
          </a:p>
          <a:p>
            <a:pPr marL="171450" indent="-171450">
              <a:buFont typeface="Arial" panose="020B0604020202020204" pitchFamily="34" charset="0"/>
              <a:buChar char="•"/>
            </a:pPr>
            <a:r>
              <a:rPr lang="en-AU" b="0" i="0">
                <a:solidFill>
                  <a:schemeClr val="tx1"/>
                </a:solidFill>
                <a:effectLst/>
                <a:latin typeface="Myriad Pro"/>
              </a:rPr>
              <a:t>Reluctance of a child to be near a particular adult. </a:t>
            </a:r>
          </a:p>
          <a:p>
            <a:pPr marL="171450" indent="-171450">
              <a:buFont typeface="Arial" panose="020B0604020202020204" pitchFamily="34" charset="0"/>
              <a:buChar char="•"/>
            </a:pPr>
            <a:r>
              <a:rPr lang="en-AU" b="0" i="0">
                <a:solidFill>
                  <a:schemeClr val="tx1"/>
                </a:solidFill>
                <a:effectLst/>
                <a:latin typeface="Myriad Pro"/>
              </a:rPr>
              <a:t>Fear, dislike or discomfort towards a particular adult. </a:t>
            </a:r>
          </a:p>
          <a:p>
            <a:pPr marL="171450" indent="-171450">
              <a:buFont typeface="Arial" panose="020B0604020202020204" pitchFamily="34" charset="0"/>
              <a:buChar char="•"/>
            </a:pPr>
            <a:r>
              <a:rPr lang="en-AU" b="0" i="0">
                <a:solidFill>
                  <a:schemeClr val="tx1"/>
                </a:solidFill>
                <a:effectLst/>
                <a:latin typeface="Myriad Pro"/>
              </a:rPr>
              <a:t>Repeated unacceptable behaviours. Please report internally so repetitive behaviours can be identified and followed-up. </a:t>
            </a:r>
          </a:p>
          <a:p>
            <a:pPr marL="171450" indent="-171450">
              <a:buFont typeface="Arial" panose="020B0604020202020204" pitchFamily="34" charset="0"/>
              <a:buChar char="•"/>
            </a:pPr>
            <a:r>
              <a:rPr lang="en-AU" b="0" i="0">
                <a:solidFill>
                  <a:schemeClr val="tx1"/>
                </a:solidFill>
                <a:effectLst/>
                <a:latin typeface="Myriad Pro"/>
              </a:rPr>
              <a:t>Deceptive in nature. </a:t>
            </a:r>
          </a:p>
          <a:p>
            <a:pPr marL="171450" indent="-171450">
              <a:buFont typeface="Arial" panose="020B0604020202020204" pitchFamily="34" charset="0"/>
              <a:buChar char="•"/>
            </a:pPr>
            <a:r>
              <a:rPr lang="en-AU" b="0" i="0">
                <a:solidFill>
                  <a:schemeClr val="tx1"/>
                </a:solidFill>
                <a:effectLst/>
                <a:latin typeface="Myriad Pro"/>
              </a:rPr>
              <a:t>Frequent, vague or implausible health complaints such as headaches or tummy aches. </a:t>
            </a:r>
          </a:p>
          <a:p>
            <a:pPr marL="171450" indent="-171450">
              <a:buFont typeface="Arial" panose="020B0604020202020204" pitchFamily="34" charset="0"/>
              <a:buChar char="•"/>
            </a:pPr>
            <a:r>
              <a:rPr lang="en-AU" b="0" i="0">
                <a:solidFill>
                  <a:schemeClr val="tx1"/>
                </a:solidFill>
                <a:effectLst/>
                <a:latin typeface="Myriad Pro"/>
              </a:rPr>
              <a:t>Unexplained gifts, particularly gifts of high value. </a:t>
            </a:r>
          </a:p>
          <a:p>
            <a:pPr marL="171450" indent="-171450">
              <a:buFont typeface="Arial" panose="020B0604020202020204" pitchFamily="34" charset="0"/>
              <a:buChar char="•"/>
            </a:pPr>
            <a:r>
              <a:rPr lang="en-AU" b="0" i="0">
                <a:solidFill>
                  <a:schemeClr val="tx1"/>
                </a:solidFill>
                <a:effectLst/>
                <a:latin typeface="Myriad Pro"/>
              </a:rPr>
              <a:t>Displaying harmful or problematic sexual behaviour. </a:t>
            </a:r>
          </a:p>
          <a:p>
            <a:pPr marL="0" indent="0">
              <a:buFont typeface="Arial" panose="020B0604020202020204" pitchFamily="34" charset="0"/>
              <a:buNone/>
            </a:pPr>
            <a:endParaRPr lang="en-AU" b="0" i="1">
              <a:solidFill>
                <a:schemeClr val="tx1"/>
              </a:solidFill>
              <a:effectLst/>
              <a:latin typeface="Myriad Pro"/>
            </a:endParaRPr>
          </a:p>
          <a:p>
            <a:pPr marL="0" indent="0">
              <a:buFont typeface="Arial" panose="020B0604020202020204" pitchFamily="34" charset="0"/>
              <a:buNone/>
            </a:pPr>
            <a:r>
              <a:rPr lang="en-AU" b="0" i="0">
                <a:solidFill>
                  <a:schemeClr val="tx1"/>
                </a:solidFill>
                <a:effectLst/>
                <a:latin typeface="Myriad Pro"/>
              </a:rPr>
              <a:t>While these are possible indicators of Grooming, it does not automatically mean abuse or grooming is occurring. There may be valid explanations for this such as a change in the home environment, moving to a new house, or the death of a family member. Please report concerns to your Ministry Agent. </a:t>
            </a:r>
          </a:p>
        </p:txBody>
      </p:sp>
      <p:sp>
        <p:nvSpPr>
          <p:cNvPr id="4" name="Slide Number Placeholder 3">
            <a:extLst>
              <a:ext uri="{FF2B5EF4-FFF2-40B4-BE49-F238E27FC236}">
                <a16:creationId xmlns:a16="http://schemas.microsoft.com/office/drawing/2014/main" id="{BF27670D-07B5-6CCA-336E-837E4966C235}"/>
              </a:ext>
            </a:extLst>
          </p:cNvPr>
          <p:cNvSpPr>
            <a:spLocks noGrp="1"/>
          </p:cNvSpPr>
          <p:nvPr>
            <p:ph type="sldNum" sz="quarter" idx="5"/>
          </p:nvPr>
        </p:nvSpPr>
        <p:spPr/>
        <p:txBody>
          <a:bodyPr/>
          <a:lstStyle/>
          <a:p>
            <a:fld id="{A5470FAB-E17C-496D-B001-82C2EC21F49B}" type="slidenum">
              <a:rPr lang="en-AU" smtClean="0"/>
              <a:t>16</a:t>
            </a:fld>
            <a:endParaRPr lang="en-AU"/>
          </a:p>
        </p:txBody>
      </p:sp>
    </p:spTree>
    <p:extLst>
      <p:ext uri="{BB962C8B-B14F-4D97-AF65-F5344CB8AC3E}">
        <p14:creationId xmlns:p14="http://schemas.microsoft.com/office/powerpoint/2010/main" val="4065335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149AD-BF1C-5725-2593-3BCB3C6A0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01D4F-DC04-9B4C-DD10-B3D2EBA0A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87FB2-AC65-6964-9175-5DD29346ED79}"/>
              </a:ext>
            </a:extLst>
          </p:cNvPr>
          <p:cNvSpPr>
            <a:spLocks noGrp="1"/>
          </p:cNvSpPr>
          <p:nvPr>
            <p:ph type="body" idx="1"/>
          </p:nvPr>
        </p:nvSpPr>
        <p:spPr/>
        <p:txBody>
          <a:bodyPr/>
          <a:lstStyle/>
          <a:p>
            <a:pPr lvl="0"/>
            <a:r>
              <a:rPr lang="en-AU" b="0" i="0">
                <a:solidFill>
                  <a:schemeClr val="tx1"/>
                </a:solidFill>
                <a:effectLst/>
                <a:latin typeface="Myriad Pro"/>
              </a:rPr>
              <a:t>Let’s pause and reflect. </a:t>
            </a:r>
          </a:p>
          <a:p>
            <a:pPr lvl="0"/>
            <a:endParaRPr lang="en-AU" b="1" i="0">
              <a:solidFill>
                <a:schemeClr val="tx1"/>
              </a:solidFill>
              <a:effectLst/>
              <a:latin typeface="Myriad Pro"/>
            </a:endParaRPr>
          </a:p>
          <a:p>
            <a:pPr lvl="0"/>
            <a:r>
              <a:rPr lang="en-AU" b="1" i="0">
                <a:solidFill>
                  <a:schemeClr val="tx1"/>
                </a:solidFill>
                <a:effectLst/>
                <a:latin typeface="Myriad Pro"/>
              </a:rPr>
              <a:t>What are some behaviours that could indicate grooming is taking place:</a:t>
            </a:r>
          </a:p>
          <a:p>
            <a:pPr marL="171450" lvl="0" indent="-171450">
              <a:buFont typeface="Arial" panose="020B0604020202020204" pitchFamily="34" charset="0"/>
              <a:buChar char="•"/>
            </a:pPr>
            <a:r>
              <a:rPr lang="en-AU" b="1" i="0">
                <a:solidFill>
                  <a:schemeClr val="tx1"/>
                </a:solidFill>
                <a:effectLst/>
                <a:latin typeface="Myriad Pro"/>
              </a:rPr>
              <a:t>In a perpetrator? </a:t>
            </a:r>
          </a:p>
          <a:p>
            <a:pPr marL="171450" lvl="0" indent="-171450">
              <a:buFont typeface="Arial" panose="020B0604020202020204" pitchFamily="34" charset="0"/>
              <a:buChar char="•"/>
            </a:pPr>
            <a:r>
              <a:rPr lang="en-AU" b="1" i="0">
                <a:solidFill>
                  <a:schemeClr val="tx1"/>
                </a:solidFill>
                <a:effectLst/>
                <a:latin typeface="Myriad Pro"/>
              </a:rPr>
              <a:t>In a young or vulnerable person? </a:t>
            </a:r>
          </a:p>
          <a:p>
            <a:pPr lvl="0"/>
            <a:endParaRPr lang="en-AU" b="1" i="1">
              <a:solidFill>
                <a:schemeClr val="tx1"/>
              </a:solidFill>
              <a:effectLst/>
              <a:latin typeface="Myriad Pro"/>
            </a:endParaRPr>
          </a:p>
          <a:p>
            <a:pPr algn="l" fontAlgn="base"/>
            <a:r>
              <a:rPr lang="en-AU" b="0" i="0">
                <a:solidFill>
                  <a:schemeClr val="tx1"/>
                </a:solidFill>
              </a:rPr>
              <a:t>Take 2 minutes in groups of 2-3 to discuss. </a:t>
            </a:r>
          </a:p>
          <a:p>
            <a:pPr algn="l" fontAlgn="base"/>
            <a:endParaRPr lang="en-AU" b="0" i="0">
              <a:solidFill>
                <a:schemeClr val="tx1"/>
              </a:solidFill>
            </a:endParaRPr>
          </a:p>
          <a:p>
            <a:pPr algn="l" fontAlgn="base"/>
            <a:endParaRPr lang="en-AU" b="0" i="0">
              <a:solidFill>
                <a:schemeClr val="tx1"/>
              </a:solidFill>
            </a:endParaRPr>
          </a:p>
          <a:p>
            <a:pPr algn="l" fontAlgn="base"/>
            <a:r>
              <a:rPr lang="en-AU" b="0" i="0">
                <a:solidFill>
                  <a:schemeClr val="tx1"/>
                </a:solidFill>
              </a:rPr>
              <a:t>[Possible answers:</a:t>
            </a:r>
          </a:p>
          <a:p>
            <a:pPr marL="171450" indent="-171450" algn="l" fontAlgn="base">
              <a:buFont typeface="Arial" panose="020B0604020202020204" pitchFamily="34" charset="0"/>
              <a:buChar char="•"/>
            </a:pPr>
            <a:r>
              <a:rPr lang="en-AU" b="0" i="0">
                <a:solidFill>
                  <a:schemeClr val="tx1"/>
                </a:solidFill>
              </a:rPr>
              <a:t>Persistent breaking of ‘minor’ rules about conduct and boundaries. </a:t>
            </a:r>
          </a:p>
          <a:p>
            <a:pPr marL="171450" indent="-171450" algn="l" fontAlgn="base">
              <a:buFont typeface="Arial" panose="020B0604020202020204" pitchFamily="34" charset="0"/>
              <a:buChar char="•"/>
            </a:pPr>
            <a:r>
              <a:rPr lang="en-AU" b="0" i="0">
                <a:solidFill>
                  <a:schemeClr val="tx1"/>
                </a:solidFill>
              </a:rPr>
              <a:t>Persistent and excessive physical contact with children. </a:t>
            </a:r>
          </a:p>
          <a:p>
            <a:pPr marL="171450" indent="-171450" algn="l" fontAlgn="base">
              <a:buFont typeface="Arial" panose="020B0604020202020204" pitchFamily="34" charset="0"/>
              <a:buChar char="•"/>
            </a:pPr>
            <a:r>
              <a:rPr lang="en-AU" b="0" i="0">
                <a:solidFill>
                  <a:schemeClr val="tx1"/>
                </a:solidFill>
              </a:rPr>
              <a:t>Encouraging others to breach acceptable behaviours. </a:t>
            </a:r>
          </a:p>
          <a:p>
            <a:pPr marL="171450" indent="-171450" algn="l" fontAlgn="base">
              <a:buFont typeface="Arial" panose="020B0604020202020204" pitchFamily="34" charset="0"/>
              <a:buChar char="•"/>
            </a:pPr>
            <a:r>
              <a:rPr lang="en-AU" b="0" i="0">
                <a:solidFill>
                  <a:schemeClr val="tx1"/>
                </a:solidFill>
              </a:rPr>
              <a:t>Having an obvious ‘favourite’ child who receives preferential treatment, gifts or rewards.]</a:t>
            </a:r>
          </a:p>
          <a:p>
            <a:pPr algn="l" fontAlgn="base"/>
            <a:endParaRPr lang="en-AU" b="0" i="0">
              <a:solidFill>
                <a:srgbClr val="0070C0"/>
              </a:solidFill>
            </a:endParaRPr>
          </a:p>
        </p:txBody>
      </p:sp>
      <p:sp>
        <p:nvSpPr>
          <p:cNvPr id="4" name="Slide Number Placeholder 3">
            <a:extLst>
              <a:ext uri="{FF2B5EF4-FFF2-40B4-BE49-F238E27FC236}">
                <a16:creationId xmlns:a16="http://schemas.microsoft.com/office/drawing/2014/main" id="{51CE647E-A88A-7854-3292-D387C2D3F37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BF0255-D044-4ED7-A056-F4F41C988099}"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442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1F5AC-A0AA-BE36-813A-86914215AD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CE8614-2D42-997F-4DA4-E9E3A3424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13459-4FE7-C33D-1406-7F8E99B2FD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chemeClr val="tx1"/>
                </a:solidFill>
                <a:effectLst/>
                <a:latin typeface="Myriad Pro"/>
              </a:rPr>
              <a:t>It’s important to recognise, address and report </a:t>
            </a:r>
            <a:r>
              <a:rPr lang="en-AU" b="1" i="0">
                <a:solidFill>
                  <a:schemeClr val="tx1"/>
                </a:solidFill>
                <a:effectLst/>
                <a:latin typeface="Myriad Pro"/>
              </a:rPr>
              <a:t>unacceptable behaviours</a:t>
            </a:r>
            <a:r>
              <a:rPr lang="en-AU" b="0" i="0">
                <a:solidFill>
                  <a:schemeClr val="tx1"/>
                </a:solidFill>
                <a:effectLst/>
                <a:latin typeface="Myriad Pro"/>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chemeClr val="tx1"/>
              </a:solidFill>
              <a:effectLst/>
              <a:latin typeface="Myriad Pro"/>
            </a:endParaRPr>
          </a:p>
        </p:txBody>
      </p:sp>
      <p:sp>
        <p:nvSpPr>
          <p:cNvPr id="4" name="Slide Number Placeholder 3">
            <a:extLst>
              <a:ext uri="{FF2B5EF4-FFF2-40B4-BE49-F238E27FC236}">
                <a16:creationId xmlns:a16="http://schemas.microsoft.com/office/drawing/2014/main" id="{A269C6C8-49BD-C4AC-2C0B-4A22BAC76F4D}"/>
              </a:ext>
            </a:extLst>
          </p:cNvPr>
          <p:cNvSpPr>
            <a:spLocks noGrp="1"/>
          </p:cNvSpPr>
          <p:nvPr>
            <p:ph type="sldNum" sz="quarter" idx="5"/>
          </p:nvPr>
        </p:nvSpPr>
        <p:spPr/>
        <p:txBody>
          <a:bodyPr/>
          <a:lstStyle/>
          <a:p>
            <a:fld id="{A7D3761C-B494-47A9-B941-D2E928C81028}" type="slidenum">
              <a:rPr lang="en-AU" smtClean="0"/>
              <a:t>18</a:t>
            </a:fld>
            <a:endParaRPr lang="en-AU"/>
          </a:p>
        </p:txBody>
      </p:sp>
    </p:spTree>
    <p:extLst>
      <p:ext uri="{BB962C8B-B14F-4D97-AF65-F5344CB8AC3E}">
        <p14:creationId xmlns:p14="http://schemas.microsoft.com/office/powerpoint/2010/main" val="3790635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3AEA-A9C2-E2B2-27E6-5C30E564A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63336-65D3-4BBB-1521-08BC5FABE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B44905-9AF9-0239-4339-8B55A2898F19}"/>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We want people to learn about God and grow in their faith – if they don’t feel safe, this won’t happen.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Individually and collectively, we have </a:t>
            </a:r>
            <a:r>
              <a:rPr lang="en-AU" b="1" i="0">
                <a:solidFill>
                  <a:schemeClr val="tx1"/>
                </a:solidFill>
                <a:effectLst/>
                <a:latin typeface="Myriad Pro"/>
              </a:rPr>
              <a:t>shared guardianship </a:t>
            </a:r>
            <a:r>
              <a:rPr lang="en-AU" b="0" i="0">
                <a:solidFill>
                  <a:schemeClr val="tx1"/>
                </a:solidFill>
                <a:effectLst/>
                <a:latin typeface="Myriad Pro"/>
              </a:rPr>
              <a:t>in</a:t>
            </a:r>
            <a:r>
              <a:rPr lang="en-AU" b="1" i="0">
                <a:solidFill>
                  <a:schemeClr val="tx1"/>
                </a:solidFill>
                <a:effectLst/>
                <a:latin typeface="Myriad Pro"/>
              </a:rPr>
              <a:t> </a:t>
            </a:r>
            <a:r>
              <a:rPr lang="en-AU" b="0" i="0">
                <a:solidFill>
                  <a:schemeClr val="tx1"/>
                </a:solidFill>
                <a:effectLst/>
                <a:latin typeface="Myriad Pro"/>
              </a:rPr>
              <a:t>maintaining </a:t>
            </a:r>
            <a:r>
              <a:rPr lang="en-AU" b="1" i="0">
                <a:solidFill>
                  <a:schemeClr val="tx1"/>
                </a:solidFill>
                <a:effectLst/>
                <a:latin typeface="Myriad Pro"/>
              </a:rPr>
              <a:t>acceptable physical, emotional, behavioural and spiritual boundaries</a:t>
            </a:r>
            <a:r>
              <a:rPr lang="en-AU" b="0" i="0">
                <a:solidFill>
                  <a:schemeClr val="tx1"/>
                </a:solidFill>
                <a:effectLst/>
                <a:latin typeface="Myriad Pro"/>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We need to speak up about unacceptable behaviours, especially where a power imbalance exists: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Adults – children.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Ministry Agent – Church 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We encourage you to continue modelling acceptable behaviours.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b="0" i="0">
              <a:solidFill>
                <a:schemeClr val="tx1"/>
              </a:solidFill>
              <a:effectLst/>
              <a:latin typeface="Myriad Pr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0" i="0">
              <a:solidFill>
                <a:schemeClr val="tx1"/>
              </a:solidFill>
              <a:effectLst/>
              <a:latin typeface="Myriad Pro"/>
            </a:endParaRPr>
          </a:p>
        </p:txBody>
      </p:sp>
      <p:sp>
        <p:nvSpPr>
          <p:cNvPr id="4" name="Slide Number Placeholder 3">
            <a:extLst>
              <a:ext uri="{FF2B5EF4-FFF2-40B4-BE49-F238E27FC236}">
                <a16:creationId xmlns:a16="http://schemas.microsoft.com/office/drawing/2014/main" id="{D88D2F65-C834-E141-9D3D-2B49FB785626}"/>
              </a:ext>
            </a:extLst>
          </p:cNvPr>
          <p:cNvSpPr>
            <a:spLocks noGrp="1"/>
          </p:cNvSpPr>
          <p:nvPr>
            <p:ph type="sldNum" sz="quarter" idx="5"/>
          </p:nvPr>
        </p:nvSpPr>
        <p:spPr/>
        <p:txBody>
          <a:bodyPr/>
          <a:lstStyle/>
          <a:p>
            <a:fld id="{A7D3761C-B494-47A9-B941-D2E928C81028}" type="slidenum">
              <a:rPr lang="en-AU" smtClean="0"/>
              <a:t>19</a:t>
            </a:fld>
            <a:endParaRPr lang="en-AU"/>
          </a:p>
        </p:txBody>
      </p:sp>
    </p:spTree>
    <p:extLst>
      <p:ext uri="{BB962C8B-B14F-4D97-AF65-F5344CB8AC3E}">
        <p14:creationId xmlns:p14="http://schemas.microsoft.com/office/powerpoint/2010/main" val="378892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spcAft>
                <a:spcPts val="300"/>
              </a:spcAft>
              <a:buNone/>
            </a:pPr>
            <a:r>
              <a:rPr lang="en-AU">
                <a:effectLst/>
                <a:latin typeface="Calibri" panose="020F0502020204030204" pitchFamily="34" charset="0"/>
                <a:ea typeface="Calibri" panose="020F0502020204030204" pitchFamily="34" charset="0"/>
                <a:cs typeface="Arial" panose="020B0604020202020204" pitchFamily="34" charset="0"/>
              </a:rPr>
              <a:t>The purpose of this training is to gain an understanding of:</a:t>
            </a:r>
          </a:p>
          <a:p>
            <a:pPr marL="495450" lvl="0" indent="-171450" fontAlgn="base">
              <a:lnSpc>
                <a:spcPct val="100000"/>
              </a:lnSpc>
              <a:spcBef>
                <a:spcPts val="0"/>
              </a:spcBef>
              <a:buFont typeface="Arial" panose="020B0604020202020204" pitchFamily="34" charset="0"/>
              <a:buChar char="•"/>
            </a:pPr>
            <a:r>
              <a:rPr lang="en-AU"/>
              <a:t>The definitions of child abuse and neglect.</a:t>
            </a:r>
          </a:p>
          <a:p>
            <a:pPr marL="495450" lvl="0" indent="-171450">
              <a:lnSpc>
                <a:spcPct val="100000"/>
              </a:lnSpc>
              <a:spcBef>
                <a:spcPts val="0"/>
              </a:spcBef>
              <a:buFont typeface="Arial" panose="020B0604020202020204" pitchFamily="34" charset="0"/>
              <a:buChar char="•"/>
            </a:pPr>
            <a:r>
              <a:rPr lang="en-AU"/>
              <a:t>Recognising indicators of abuse, neglect and boundary violations.</a:t>
            </a:r>
          </a:p>
          <a:p>
            <a:pPr marL="495450" lvl="0" indent="-171450">
              <a:lnSpc>
                <a:spcPct val="100000"/>
              </a:lnSpc>
              <a:spcBef>
                <a:spcPts val="0"/>
              </a:spcBef>
              <a:buFont typeface="Arial" panose="020B0604020202020204" pitchFamily="34" charset="0"/>
              <a:buChar char="•"/>
            </a:pPr>
            <a:r>
              <a:rPr lang="en-AU"/>
              <a:t>Responding to unacceptable behaviours.</a:t>
            </a:r>
          </a:p>
          <a:p>
            <a:endParaRPr lang="en-AU"/>
          </a:p>
        </p:txBody>
      </p:sp>
      <p:sp>
        <p:nvSpPr>
          <p:cNvPr id="4" name="Slide Number Placeholder 3"/>
          <p:cNvSpPr>
            <a:spLocks noGrp="1"/>
          </p:cNvSpPr>
          <p:nvPr>
            <p:ph type="sldNum" sz="quarter" idx="5"/>
          </p:nvPr>
        </p:nvSpPr>
        <p:spPr/>
        <p:txBody>
          <a:bodyPr/>
          <a:lstStyle/>
          <a:p>
            <a:fld id="{A7D3761C-B494-47A9-B941-D2E928C81028}" type="slidenum">
              <a:rPr lang="en-AU" smtClean="0"/>
              <a:t>2</a:t>
            </a:fld>
            <a:endParaRPr lang="en-AU"/>
          </a:p>
        </p:txBody>
      </p:sp>
    </p:spTree>
    <p:extLst>
      <p:ext uri="{BB962C8B-B14F-4D97-AF65-F5344CB8AC3E}">
        <p14:creationId xmlns:p14="http://schemas.microsoft.com/office/powerpoint/2010/main" val="3005554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Interrupt any unacceptable behaviour or boundary violations so that people can interact in a safe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We encourage you to normalise challenging problematic behaviour in our Safe church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b="0" i="0">
              <a:solidFill>
                <a:schemeClr val="tx1"/>
              </a:solidFill>
              <a:effectLst/>
              <a:latin typeface="Myriad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b="0" i="0">
                <a:solidFill>
                  <a:schemeClr val="tx1"/>
                </a:solidFill>
                <a:effectLst/>
                <a:latin typeface="Myriad Pro"/>
              </a:rPr>
              <a:t>When responding to unacceptable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Be firm, polite and non-judgemental.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Don’t make assumptions about the motives of why someone has violated a boundary.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solidFill>
                  <a:schemeClr val="tx1"/>
                </a:solidFill>
                <a:effectLst/>
                <a:latin typeface="Myriad Pro"/>
              </a:rPr>
              <a:t>Don’t be afraid of the role of the person – we are all accountable to each other in behaving appropriately. </a:t>
            </a:r>
          </a:p>
          <a:p>
            <a:endParaRPr lang="en-AU" b="1" i="0">
              <a:solidFill>
                <a:schemeClr val="tx1"/>
              </a:solidFill>
              <a:effectLst/>
              <a:latin typeface="Myriad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a:effectLst/>
                <a:latin typeface="Calibri" panose="020F0502020204030204" pitchFamily="34" charset="0"/>
                <a:ea typeface="Yu Mincho" panose="02020400000000000000" pitchFamily="18" charset="-128"/>
                <a:cs typeface="Times New Roman" panose="02020603050405020304" pitchFamily="18" charset="0"/>
              </a:rPr>
              <a:t>As you learned in the Introductions Module:</a:t>
            </a:r>
            <a:endParaRPr lang="en-AU" sz="1800" kern="100">
              <a:effectLst/>
              <a:latin typeface="Aptos" panose="020B0004020202020204" pitchFamily="34" charset="0"/>
              <a:ea typeface="Yu Mincho" panose="02020400000000000000" pitchFamily="18" charset="-128"/>
              <a:cs typeface="Times New Roman" panose="02020603050405020304" pitchFamily="18" charset="0"/>
            </a:endParaRPr>
          </a:p>
          <a:p>
            <a:pPr marL="171450" indent="-171450">
              <a:buFont typeface="Arial" panose="020B0604020202020204" pitchFamily="34" charset="0"/>
              <a:buChar char="•"/>
            </a:pPr>
            <a:r>
              <a:rPr lang="en-AU" b="0" i="0">
                <a:solidFill>
                  <a:schemeClr val="tx1"/>
                </a:solidFill>
                <a:effectLst/>
                <a:latin typeface="Myriad Pro"/>
              </a:rPr>
              <a:t>Communicate firmly:</a:t>
            </a:r>
          </a:p>
          <a:p>
            <a:pPr marL="628650" lvl="1" indent="-171450">
              <a:buFont typeface="Arial" panose="020B0604020202020204" pitchFamily="34" charset="0"/>
              <a:buChar char="•"/>
            </a:pPr>
            <a:r>
              <a:rPr lang="en-AU" b="0" i="0">
                <a:solidFill>
                  <a:schemeClr val="tx1"/>
                </a:solidFill>
                <a:effectLst/>
                <a:latin typeface="Myriad Pro"/>
              </a:rPr>
              <a:t>“Stop! We don’t do that here, please don’t do it again.”</a:t>
            </a:r>
          </a:p>
          <a:p>
            <a:pPr marL="628650" lvl="1" indent="-171450">
              <a:buFont typeface="Arial" panose="020B0604020202020204" pitchFamily="34" charset="0"/>
              <a:buChar char="•"/>
            </a:pPr>
            <a:r>
              <a:rPr lang="en-AU" b="0" i="0">
                <a:solidFill>
                  <a:schemeClr val="tx1"/>
                </a:solidFill>
                <a:effectLst/>
                <a:latin typeface="Myriad Pro"/>
              </a:rPr>
              <a:t>“It’s the policy of the Church”. </a:t>
            </a:r>
          </a:p>
          <a:p>
            <a:pPr marL="171450" indent="-171450">
              <a:buFont typeface="Arial" panose="020B0604020202020204" pitchFamily="34" charset="0"/>
              <a:buChar char="•"/>
            </a:pPr>
            <a:endParaRPr lang="en-AU" b="0" i="0">
              <a:solidFill>
                <a:schemeClr val="tx1"/>
              </a:solidFill>
              <a:effectLst/>
              <a:latin typeface="Myriad Pro"/>
            </a:endParaRPr>
          </a:p>
          <a:p>
            <a:pPr marL="171450" indent="-171450">
              <a:buFont typeface="Arial" panose="020B0604020202020204" pitchFamily="34" charset="0"/>
              <a:buChar char="•"/>
            </a:pPr>
            <a:r>
              <a:rPr lang="en-AU" b="0" i="0">
                <a:solidFill>
                  <a:schemeClr val="tx1"/>
                </a:solidFill>
                <a:effectLst/>
                <a:latin typeface="Myriad Pro"/>
              </a:rPr>
              <a:t>Raise your concerns with your Ministry Agent, or another trusted leader and report it as soon as possible.  </a:t>
            </a:r>
          </a:p>
          <a:p>
            <a:pPr marL="171450" indent="-171450" algn="l" fontAlgn="base">
              <a:buFont typeface="Arial" panose="020B0604020202020204" pitchFamily="34" charset="0"/>
              <a:buChar char="•"/>
            </a:pPr>
            <a:endParaRPr lang="en-AU" b="0" i="1">
              <a:solidFill>
                <a:srgbClr val="0070C0"/>
              </a:solidFill>
            </a:endParaRPr>
          </a:p>
          <a:p>
            <a:endParaRPr lang="en-AU"/>
          </a:p>
        </p:txBody>
      </p:sp>
      <p:sp>
        <p:nvSpPr>
          <p:cNvPr id="4" name="Slide Number Placeholder 3"/>
          <p:cNvSpPr>
            <a:spLocks noGrp="1"/>
          </p:cNvSpPr>
          <p:nvPr>
            <p:ph type="sldNum" sz="quarter" idx="5"/>
          </p:nvPr>
        </p:nvSpPr>
        <p:spPr/>
        <p:txBody>
          <a:bodyPr/>
          <a:lstStyle/>
          <a:p>
            <a:fld id="{A7D3761C-B494-47A9-B941-D2E928C81028}" type="slidenum">
              <a:rPr lang="en-AU" smtClean="0"/>
              <a:t>20</a:t>
            </a:fld>
            <a:endParaRPr lang="en-AU"/>
          </a:p>
        </p:txBody>
      </p:sp>
    </p:spTree>
    <p:extLst>
      <p:ext uri="{BB962C8B-B14F-4D97-AF65-F5344CB8AC3E}">
        <p14:creationId xmlns:p14="http://schemas.microsoft.com/office/powerpoint/2010/main" val="1413876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E9021-FBFF-568C-FAB8-D32C2CD1E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D02EC7-2F5A-9793-8B93-665F5A0D75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F4308-0A82-14CF-9D4C-FED87A41AF93}"/>
              </a:ext>
            </a:extLst>
          </p:cNvPr>
          <p:cNvSpPr>
            <a:spLocks noGrp="1"/>
          </p:cNvSpPr>
          <p:nvPr>
            <p:ph type="body" idx="1"/>
          </p:nvPr>
        </p:nvSpPr>
        <p:spPr/>
        <p:txBody>
          <a:bodyPr/>
          <a:lstStyle/>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cs typeface="Times New Roman" panose="02020603050405020304" pitchFamily="18" charset="0"/>
              </a:rPr>
              <a:t>Remember to Speak Up! </a:t>
            </a:r>
            <a:r>
              <a:rPr lang="en-AU" sz="1800" b="1">
                <a:effectLst/>
                <a:latin typeface="Arial" panose="020B0604020202020204" pitchFamily="34" charset="0"/>
                <a:ea typeface="Calibri" panose="020F0502020204030204" pitchFamily="34" charset="0"/>
                <a:cs typeface="Times New Roman" panose="02020603050405020304" pitchFamily="18" charset="0"/>
              </a:rPr>
              <a:t>Safety is everybody’s responsibility. </a:t>
            </a:r>
          </a:p>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cs typeface="Times New Roman" panose="02020603050405020304" pitchFamily="18" charset="0"/>
              </a:rPr>
              <a:t>The QR code or link on the Hub guides you through the internal Mandatory Reporting Process.</a:t>
            </a:r>
          </a:p>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cs typeface="Times New Roman" panose="02020603050405020304" pitchFamily="18" charset="0"/>
              </a:rPr>
              <a:t>Remember you can report </a:t>
            </a:r>
            <a:r>
              <a:rPr lang="en-AU" sz="1800" b="1">
                <a:effectLst/>
                <a:latin typeface="Arial" panose="020B0604020202020204" pitchFamily="34" charset="0"/>
                <a:ea typeface="Calibri" panose="020F0502020204030204" pitchFamily="34" charset="0"/>
                <a:cs typeface="Times New Roman" panose="02020603050405020304" pitchFamily="18" charset="0"/>
              </a:rPr>
              <a:t>actual</a:t>
            </a:r>
            <a:r>
              <a:rPr lang="en-AU" sz="1800">
                <a:effectLst/>
                <a:latin typeface="Arial" panose="020B0604020202020204" pitchFamily="34" charset="0"/>
                <a:ea typeface="Calibri" panose="020F0502020204030204" pitchFamily="34" charset="0"/>
                <a:cs typeface="Times New Roman" panose="02020603050405020304" pitchFamily="18" charset="0"/>
              </a:rPr>
              <a:t> or </a:t>
            </a:r>
            <a:r>
              <a:rPr lang="en-AU" sz="1800" b="1">
                <a:effectLst/>
                <a:latin typeface="Arial" panose="020B0604020202020204" pitchFamily="34" charset="0"/>
                <a:ea typeface="Calibri" panose="020F0502020204030204" pitchFamily="34" charset="0"/>
                <a:cs typeface="Times New Roman" panose="02020603050405020304" pitchFamily="18" charset="0"/>
              </a:rPr>
              <a:t>suspected</a:t>
            </a:r>
            <a:r>
              <a:rPr lang="en-AU" sz="1800">
                <a:effectLst/>
                <a:latin typeface="Arial" panose="020B0604020202020204" pitchFamily="34" charset="0"/>
                <a:ea typeface="Calibri" panose="020F0502020204030204" pitchFamily="34" charset="0"/>
                <a:cs typeface="Times New Roman" panose="02020603050405020304" pitchFamily="18" charset="0"/>
              </a:rPr>
              <a:t> abuse, neglect or boundary violations. </a:t>
            </a:r>
          </a:p>
          <a:p>
            <a:pPr marL="285750" indent="-285750">
              <a:buFont typeface="Arial" panose="020B0604020202020204" pitchFamily="34" charset="0"/>
              <a:buChar char="•"/>
            </a:pPr>
            <a:r>
              <a:rPr lang="en-AU" sz="1800">
                <a:effectLst/>
                <a:latin typeface="Arial" panose="020B0604020202020204" pitchFamily="34" charset="0"/>
                <a:ea typeface="Calibri" panose="020F0502020204030204" pitchFamily="34" charset="0"/>
                <a:cs typeface="Times New Roman" panose="02020603050405020304" pitchFamily="18" charset="0"/>
              </a:rPr>
              <a:t>External reporting may also need to occur, please be guided by your Ministry Agent. </a:t>
            </a:r>
          </a:p>
          <a:p>
            <a:endParaRPr lang="en-AU"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E21D0617-06BD-0DEB-8239-A72C0A39CD59}"/>
              </a:ext>
            </a:extLst>
          </p:cNvPr>
          <p:cNvSpPr>
            <a:spLocks noGrp="1"/>
          </p:cNvSpPr>
          <p:nvPr>
            <p:ph type="sldNum" sz="quarter" idx="5"/>
          </p:nvPr>
        </p:nvSpPr>
        <p:spPr/>
        <p:txBody>
          <a:bodyPr/>
          <a:lstStyle/>
          <a:p>
            <a:fld id="{A7D3761C-B494-47A9-B941-D2E928C81028}" type="slidenum">
              <a:rPr lang="en-AU" smtClean="0"/>
              <a:t>21</a:t>
            </a:fld>
            <a:endParaRPr lang="en-AU"/>
          </a:p>
        </p:txBody>
      </p:sp>
    </p:spTree>
    <p:extLst>
      <p:ext uri="{BB962C8B-B14F-4D97-AF65-F5344CB8AC3E}">
        <p14:creationId xmlns:p14="http://schemas.microsoft.com/office/powerpoint/2010/main" val="569201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6A8FB-9160-8886-8780-DAF6AEE46F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1CC0F-7468-A84E-A268-59032F148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BA1EC-4D2F-4D92-D839-37C964A5CF27}"/>
              </a:ext>
            </a:extLst>
          </p:cNvPr>
          <p:cNvSpPr>
            <a:spLocks noGrp="1"/>
          </p:cNvSpPr>
          <p:nvPr>
            <p:ph type="body" idx="1"/>
          </p:nvPr>
        </p:nvSpPr>
        <p:spPr/>
        <p:txBody>
          <a:bodyPr/>
          <a:lstStyle/>
          <a:p>
            <a:r>
              <a:rPr lang="en-AU" b="0" i="0">
                <a:solidFill>
                  <a:schemeClr val="tx1"/>
                </a:solidFill>
                <a:effectLst/>
                <a:latin typeface="Myriad Pro"/>
              </a:rPr>
              <a:t>This final section guides you through responding to disclosures. </a:t>
            </a:r>
          </a:p>
        </p:txBody>
      </p:sp>
      <p:sp>
        <p:nvSpPr>
          <p:cNvPr id="4" name="Slide Number Placeholder 3">
            <a:extLst>
              <a:ext uri="{FF2B5EF4-FFF2-40B4-BE49-F238E27FC236}">
                <a16:creationId xmlns:a16="http://schemas.microsoft.com/office/drawing/2014/main" id="{3197BD67-4073-E4FC-903E-5A8EEA65DBC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761C-B494-47A9-B941-D2E928C810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6995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b="0" i="0">
                <a:solidFill>
                  <a:schemeClr val="tx1"/>
                </a:solidFill>
                <a:effectLst/>
                <a:latin typeface="Myriad Pro"/>
              </a:rPr>
              <a:t>Consider – what might go through your mind if you have just become aware of abuse? </a:t>
            </a:r>
          </a:p>
          <a:p>
            <a:pPr marL="171450" indent="-171450" algn="l" fontAlgn="base">
              <a:buFont typeface="Arial" panose="020B0604020202020204" pitchFamily="34" charset="0"/>
              <a:buChar char="•"/>
            </a:pPr>
            <a:r>
              <a:rPr lang="en-AU" b="0" i="0">
                <a:solidFill>
                  <a:schemeClr val="tx1"/>
                </a:solidFill>
                <a:effectLst/>
                <a:latin typeface="Myriad Pro"/>
              </a:rPr>
              <a:t>Often people feel unprepared, and it may come as a shock. </a:t>
            </a:r>
          </a:p>
          <a:p>
            <a:pPr marL="171450" indent="-171450" algn="l" fontAlgn="base">
              <a:buFont typeface="Arial" panose="020B0604020202020204" pitchFamily="34" charset="0"/>
              <a:buChar char="•"/>
            </a:pPr>
            <a:r>
              <a:rPr lang="en-AU" b="0" i="0">
                <a:solidFill>
                  <a:schemeClr val="tx1"/>
                </a:solidFill>
                <a:effectLst/>
                <a:latin typeface="Myriad Pro"/>
              </a:rPr>
              <a:t>The situation may be overwhelming.</a:t>
            </a:r>
          </a:p>
          <a:p>
            <a:pPr marL="171450" indent="-171450" algn="l" fontAlgn="base">
              <a:buFont typeface="Arial" panose="020B0604020202020204" pitchFamily="34" charset="0"/>
              <a:buChar char="•"/>
            </a:pPr>
            <a:r>
              <a:rPr lang="en-AU" b="0" i="0">
                <a:solidFill>
                  <a:schemeClr val="tx1"/>
                </a:solidFill>
                <a:effectLst/>
                <a:latin typeface="Myriad Pro"/>
              </a:rPr>
              <a:t>Your brain might trigger the fight, flight or freeze responses. </a:t>
            </a:r>
          </a:p>
          <a:p>
            <a:pPr marL="171450" indent="-171450" algn="l" fontAlgn="base">
              <a:buFont typeface="Arial" panose="020B0604020202020204" pitchFamily="34" charset="0"/>
              <a:buChar char="•"/>
            </a:pPr>
            <a:endParaRPr lang="en-AU" b="0" i="0">
              <a:solidFill>
                <a:schemeClr val="tx1"/>
              </a:solidFill>
              <a:effectLst/>
              <a:latin typeface="Myriad Pro"/>
            </a:endParaRPr>
          </a:p>
          <a:p>
            <a:pPr marL="171450" indent="-171450" algn="l" fontAlgn="base">
              <a:buFont typeface="Arial" panose="020B0604020202020204" pitchFamily="34" charset="0"/>
              <a:buChar char="•"/>
            </a:pPr>
            <a:r>
              <a:rPr lang="en-AU" b="0" i="0">
                <a:solidFill>
                  <a:schemeClr val="tx1"/>
                </a:solidFill>
                <a:effectLst/>
                <a:latin typeface="Myriad Pro"/>
              </a:rPr>
              <a:t>A strategy for responding to disclosures is the acronym B.C.A.L.M. </a:t>
            </a:r>
          </a:p>
          <a:p>
            <a:pPr marL="171450" indent="-171450" algn="l" fontAlgn="base">
              <a:buFont typeface="Arial" panose="020B0604020202020204" pitchFamily="34" charset="0"/>
              <a:buChar char="•"/>
            </a:pPr>
            <a:r>
              <a:rPr lang="en-AU" b="0" i="0">
                <a:solidFill>
                  <a:schemeClr val="tx1"/>
                </a:solidFill>
                <a:effectLst/>
                <a:latin typeface="Myriad Pro"/>
              </a:rPr>
              <a:t>This acronym also forms part of the </a:t>
            </a:r>
            <a:r>
              <a:rPr kumimoji="0" lang="en-US" sz="1200" b="1" i="0" u="none" strike="noStrike" kern="0" cap="none" spc="0" normalizeH="0" baseline="0" noProof="0">
                <a:ln>
                  <a:noFill/>
                </a:ln>
                <a:solidFill>
                  <a:schemeClr val="tx1"/>
                </a:solidFill>
                <a:effectLst/>
                <a:uLnTx/>
                <a:uFillTx/>
                <a:latin typeface="Calibri"/>
                <a:ea typeface="+mn-ea"/>
                <a:cs typeface="+mn-cs"/>
              </a:rPr>
              <a:t>Mandatory Reporting for Lay Preachers and Lay Workers.</a:t>
            </a:r>
            <a:endParaRPr lang="en-AU" sz="4800" b="1" i="0">
              <a:solidFill>
                <a:schemeClr val="tx1"/>
              </a:solidFill>
              <a:effectLst/>
              <a:latin typeface="Myriad Pro"/>
            </a:endParaRPr>
          </a:p>
          <a:p>
            <a:pPr algn="l" fontAlgn="base"/>
            <a:endParaRPr lang="en-AU" b="1" i="0">
              <a:solidFill>
                <a:schemeClr val="tx1"/>
              </a:solidFill>
              <a:effectLst/>
              <a:latin typeface="Myriad Pro"/>
            </a:endParaRPr>
          </a:p>
          <a:p>
            <a:endParaRPr lang="en-AU"/>
          </a:p>
        </p:txBody>
      </p:sp>
      <p:sp>
        <p:nvSpPr>
          <p:cNvPr id="4" name="Slide Number Placeholder 3"/>
          <p:cNvSpPr>
            <a:spLocks noGrp="1"/>
          </p:cNvSpPr>
          <p:nvPr>
            <p:ph type="sldNum" sz="quarter" idx="5"/>
          </p:nvPr>
        </p:nvSpPr>
        <p:spPr/>
        <p:txBody>
          <a:bodyPr/>
          <a:lstStyle/>
          <a:p>
            <a:fld id="{A5470FAB-E17C-496D-B001-82C2EC21F49B}" type="slidenum">
              <a:rPr lang="en-AU" smtClean="0"/>
              <a:t>23</a:t>
            </a:fld>
            <a:endParaRPr lang="en-AU"/>
          </a:p>
        </p:txBody>
      </p:sp>
    </p:spTree>
    <p:extLst>
      <p:ext uri="{BB962C8B-B14F-4D97-AF65-F5344CB8AC3E}">
        <p14:creationId xmlns:p14="http://schemas.microsoft.com/office/powerpoint/2010/main" val="201029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4A464-2414-C4B9-3EAA-11813E287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6329F-CE8B-29DB-187E-005B4B380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A43D8-923B-7D95-D9D6-901DE285DE92}"/>
              </a:ext>
            </a:extLst>
          </p:cNvPr>
          <p:cNvSpPr>
            <a:spLocks noGrp="1"/>
          </p:cNvSpPr>
          <p:nvPr>
            <p:ph type="body" idx="1"/>
          </p:nvPr>
        </p:nvSpPr>
        <p:spPr/>
        <p:txBody>
          <a:bodyPr/>
          <a:lstStyle/>
          <a:p>
            <a:pPr algn="l" fontAlgn="base"/>
            <a:r>
              <a:rPr lang="en-AU" sz="4800" b="1" i="0">
                <a:solidFill>
                  <a:schemeClr val="tx1"/>
                </a:solidFill>
                <a:effectLst/>
                <a:latin typeface="Myriad Pro"/>
              </a:rPr>
              <a:t>B</a:t>
            </a:r>
            <a:r>
              <a:rPr lang="en-AU" b="0" i="0">
                <a:solidFill>
                  <a:schemeClr val="tx1"/>
                </a:solidFill>
                <a:effectLst/>
                <a:latin typeface="Myriad Pro"/>
              </a:rPr>
              <a:t>reathe</a:t>
            </a:r>
          </a:p>
          <a:p>
            <a:pPr algn="l" fontAlgn="base"/>
            <a:endParaRPr lang="en-AU" b="0" i="0">
              <a:solidFill>
                <a:schemeClr val="tx1"/>
              </a:solidFill>
              <a:effectLst/>
              <a:latin typeface="Myriad Pro"/>
            </a:endParaRPr>
          </a:p>
          <a:p>
            <a:pPr marL="171450" indent="-171450" algn="l" fontAlgn="base">
              <a:buFont typeface="Arial" panose="020B0604020202020204" pitchFamily="34" charset="0"/>
              <a:buChar char="•"/>
            </a:pPr>
            <a:r>
              <a:rPr lang="en-AU" b="0" i="0">
                <a:solidFill>
                  <a:schemeClr val="tx1"/>
                </a:solidFill>
                <a:effectLst/>
                <a:latin typeface="Myriad Pro"/>
              </a:rPr>
              <a:t>Using a quick calming technique can help you engage your thinking brain. </a:t>
            </a:r>
          </a:p>
          <a:p>
            <a:pPr marL="171450" indent="-171450" algn="l" fontAlgn="base">
              <a:buFont typeface="Arial" panose="020B0604020202020204" pitchFamily="34" charset="0"/>
              <a:buChar char="•"/>
            </a:pPr>
            <a:r>
              <a:rPr lang="en-AU" b="0" i="0">
                <a:solidFill>
                  <a:schemeClr val="tx1"/>
                </a:solidFill>
                <a:effectLst/>
                <a:latin typeface="Myriad Pro"/>
              </a:rPr>
              <a:t>Suggest the person ‘take a deep breath’ </a:t>
            </a:r>
          </a:p>
          <a:p>
            <a:pPr marL="171450" indent="-171450" algn="l" fontAlgn="base">
              <a:buFont typeface="Arial" panose="020B0604020202020204" pitchFamily="34" charset="0"/>
              <a:buChar char="•"/>
            </a:pPr>
            <a:r>
              <a:rPr lang="en-AU" b="0" i="0">
                <a:solidFill>
                  <a:schemeClr val="tx1"/>
                </a:solidFill>
                <a:effectLst/>
                <a:latin typeface="Myriad Pro"/>
              </a:rPr>
              <a:t>Use the box breathing method to count - Breathe in for 4 seconds, hold for 4 seconds, breathe out for 4 seconds and hold for 4 seconds. Repeat as needed. </a:t>
            </a:r>
          </a:p>
          <a:p>
            <a:pPr lvl="0" algn="l" fontAlgn="base"/>
            <a:endParaRPr lang="en-AU" b="1" i="0">
              <a:solidFill>
                <a:schemeClr val="tx1"/>
              </a:solidFill>
              <a:effectLst/>
              <a:latin typeface="Myriad Pro"/>
            </a:endParaRPr>
          </a:p>
          <a:p>
            <a:endParaRPr lang="en-AU"/>
          </a:p>
        </p:txBody>
      </p:sp>
      <p:sp>
        <p:nvSpPr>
          <p:cNvPr id="4" name="Slide Number Placeholder 3">
            <a:extLst>
              <a:ext uri="{FF2B5EF4-FFF2-40B4-BE49-F238E27FC236}">
                <a16:creationId xmlns:a16="http://schemas.microsoft.com/office/drawing/2014/main" id="{D837BBFE-4022-F3FA-5071-DF3DD6DC9F25}"/>
              </a:ext>
            </a:extLst>
          </p:cNvPr>
          <p:cNvSpPr>
            <a:spLocks noGrp="1"/>
          </p:cNvSpPr>
          <p:nvPr>
            <p:ph type="sldNum" sz="quarter" idx="5"/>
          </p:nvPr>
        </p:nvSpPr>
        <p:spPr/>
        <p:txBody>
          <a:bodyPr/>
          <a:lstStyle/>
          <a:p>
            <a:fld id="{A5470FAB-E17C-496D-B001-82C2EC21F49B}" type="slidenum">
              <a:rPr lang="en-AU" smtClean="0"/>
              <a:t>24</a:t>
            </a:fld>
            <a:endParaRPr lang="en-AU"/>
          </a:p>
        </p:txBody>
      </p:sp>
    </p:spTree>
    <p:extLst>
      <p:ext uri="{BB962C8B-B14F-4D97-AF65-F5344CB8AC3E}">
        <p14:creationId xmlns:p14="http://schemas.microsoft.com/office/powerpoint/2010/main" val="79729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C5650-1F9A-D903-27FD-FC8C39A261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C9EB2-C460-B7CC-A4AE-EE1818F47F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FE068-EA4B-3868-9973-FEB2AD2DD8CA}"/>
              </a:ext>
            </a:extLst>
          </p:cNvPr>
          <p:cNvSpPr>
            <a:spLocks noGrp="1"/>
          </p:cNvSpPr>
          <p:nvPr>
            <p:ph type="body" idx="1"/>
          </p:nvPr>
        </p:nvSpPr>
        <p:spPr/>
        <p:txBody>
          <a:bodyPr/>
          <a:lstStyle/>
          <a:p>
            <a:pPr lvl="0" algn="l" fontAlgn="base"/>
            <a:r>
              <a:rPr lang="en-AU" sz="4800" b="1" i="0">
                <a:solidFill>
                  <a:schemeClr val="tx1"/>
                </a:solidFill>
                <a:effectLst/>
                <a:latin typeface="Myriad Pro"/>
              </a:rPr>
              <a:t>C</a:t>
            </a:r>
            <a:r>
              <a:rPr lang="en-AU" b="0" i="0">
                <a:solidFill>
                  <a:schemeClr val="tx1"/>
                </a:solidFill>
                <a:effectLst/>
                <a:latin typeface="Myriad Pro"/>
              </a:rPr>
              <a:t>alm the person</a:t>
            </a:r>
          </a:p>
          <a:p>
            <a:pPr marL="171450" lvl="0" indent="-171450" algn="l" fontAlgn="base">
              <a:buFont typeface="Arial" panose="020B0604020202020204" pitchFamily="34" charset="0"/>
              <a:buChar char="•"/>
            </a:pPr>
            <a:r>
              <a:rPr lang="en-AU" b="0" i="0">
                <a:solidFill>
                  <a:schemeClr val="tx1"/>
                </a:solidFill>
                <a:effectLst/>
                <a:latin typeface="Myriad Pro"/>
              </a:rPr>
              <a:t>Stay focused on the person and their story.</a:t>
            </a:r>
          </a:p>
          <a:p>
            <a:pPr marL="628650" lvl="1" indent="-171450" algn="l" fontAlgn="base">
              <a:buFont typeface="Arial" panose="020B0604020202020204" pitchFamily="34" charset="0"/>
              <a:buChar char="•"/>
            </a:pPr>
            <a:r>
              <a:rPr lang="en-AU" b="0" i="0">
                <a:solidFill>
                  <a:schemeClr val="tx1"/>
                </a:solidFill>
                <a:effectLst/>
                <a:latin typeface="Myriad Pro"/>
              </a:rPr>
              <a:t>It may be an adult or a child. </a:t>
            </a:r>
          </a:p>
          <a:p>
            <a:pPr marL="628650" lvl="1" indent="-171450" algn="l" fontAlgn="base">
              <a:buFont typeface="Arial" panose="020B0604020202020204" pitchFamily="34" charset="0"/>
              <a:buChar char="•"/>
            </a:pPr>
            <a:r>
              <a:rPr lang="en-AU" b="0" i="0">
                <a:solidFill>
                  <a:schemeClr val="tx1"/>
                </a:solidFill>
                <a:effectLst/>
                <a:latin typeface="Myriad Pro"/>
              </a:rPr>
              <a:t>It may be disclosing current abuse or past abuse. </a:t>
            </a:r>
          </a:p>
          <a:p>
            <a:pPr marL="628650" lvl="1" indent="-171450" algn="l" fontAlgn="base">
              <a:buFont typeface="Arial" panose="020B0604020202020204" pitchFamily="34" charset="0"/>
              <a:buChar char="•"/>
            </a:pPr>
            <a:r>
              <a:rPr lang="en-AU" b="0" i="0">
                <a:solidFill>
                  <a:schemeClr val="tx1"/>
                </a:solidFill>
                <a:effectLst/>
                <a:latin typeface="Myriad Pro"/>
              </a:rPr>
              <a:t>Sometimes people live with this trauma for many years before telling. </a:t>
            </a:r>
          </a:p>
          <a:p>
            <a:pPr marL="457200" lvl="1" indent="0" algn="l" fontAlgn="base">
              <a:buFont typeface="Arial" panose="020B0604020202020204" pitchFamily="34" charset="0"/>
              <a:buNone/>
            </a:pPr>
            <a:endParaRPr lang="en-AU" b="0" i="0">
              <a:solidFill>
                <a:schemeClr val="tx1"/>
              </a:solidFill>
              <a:effectLst/>
              <a:latin typeface="Myriad Pro"/>
            </a:endParaRPr>
          </a:p>
          <a:p>
            <a:pPr marL="171450" lvl="0" indent="-171450" algn="l" fontAlgn="base">
              <a:buFont typeface="Arial" panose="020B0604020202020204" pitchFamily="34" charset="0"/>
              <a:buChar char="•"/>
            </a:pPr>
            <a:r>
              <a:rPr lang="en-AU" b="0" i="0">
                <a:solidFill>
                  <a:schemeClr val="tx1"/>
                </a:solidFill>
                <a:effectLst/>
                <a:latin typeface="Myriad Pro"/>
              </a:rPr>
              <a:t>The words you use will have a profound and lasting impact on the person. </a:t>
            </a:r>
          </a:p>
          <a:p>
            <a:pPr marL="628650" lvl="1" indent="-171450" algn="l" fontAlgn="base">
              <a:buFont typeface="Arial" panose="020B0604020202020204" pitchFamily="34" charset="0"/>
              <a:buChar char="•"/>
            </a:pPr>
            <a:r>
              <a:rPr lang="en-AU" b="0" i="1">
                <a:solidFill>
                  <a:schemeClr val="tx1"/>
                </a:solidFill>
                <a:effectLst/>
                <a:latin typeface="Myriad Pro"/>
              </a:rPr>
              <a:t>You’ve done the right thing by telling me. </a:t>
            </a:r>
          </a:p>
          <a:p>
            <a:pPr marL="628650" lvl="1" indent="-171450" algn="l" fontAlgn="base">
              <a:buFont typeface="Arial" panose="020B0604020202020204" pitchFamily="34" charset="0"/>
              <a:buChar char="•"/>
            </a:pPr>
            <a:r>
              <a:rPr lang="en-AU" b="0" i="1">
                <a:solidFill>
                  <a:schemeClr val="tx1"/>
                </a:solidFill>
                <a:effectLst/>
                <a:latin typeface="Myriad Pro"/>
              </a:rPr>
              <a:t>I believe you. </a:t>
            </a:r>
          </a:p>
          <a:p>
            <a:pPr marL="628650" lvl="1" indent="-171450" algn="l" fontAlgn="base">
              <a:buFont typeface="Arial" panose="020B0604020202020204" pitchFamily="34" charset="0"/>
              <a:buChar char="•"/>
            </a:pPr>
            <a:r>
              <a:rPr lang="en-AU" b="0" i="1">
                <a:solidFill>
                  <a:schemeClr val="tx1"/>
                </a:solidFill>
                <a:effectLst/>
                <a:latin typeface="Myriad Pro"/>
              </a:rPr>
              <a:t>It wasn’t your fault. </a:t>
            </a:r>
            <a:endParaRPr lang="en-AU" b="1" i="1">
              <a:solidFill>
                <a:schemeClr val="tx1"/>
              </a:solidFill>
              <a:effectLst/>
              <a:latin typeface="Myriad Pro"/>
            </a:endParaRPr>
          </a:p>
          <a:p>
            <a:endParaRPr lang="en-AU"/>
          </a:p>
        </p:txBody>
      </p:sp>
      <p:sp>
        <p:nvSpPr>
          <p:cNvPr id="4" name="Slide Number Placeholder 3">
            <a:extLst>
              <a:ext uri="{FF2B5EF4-FFF2-40B4-BE49-F238E27FC236}">
                <a16:creationId xmlns:a16="http://schemas.microsoft.com/office/drawing/2014/main" id="{44AF0260-FF3A-958C-DFEB-617FDB6A0ADD}"/>
              </a:ext>
            </a:extLst>
          </p:cNvPr>
          <p:cNvSpPr>
            <a:spLocks noGrp="1"/>
          </p:cNvSpPr>
          <p:nvPr>
            <p:ph type="sldNum" sz="quarter" idx="5"/>
          </p:nvPr>
        </p:nvSpPr>
        <p:spPr/>
        <p:txBody>
          <a:bodyPr/>
          <a:lstStyle/>
          <a:p>
            <a:fld id="{A5470FAB-E17C-496D-B001-82C2EC21F49B}" type="slidenum">
              <a:rPr lang="en-AU" smtClean="0"/>
              <a:t>25</a:t>
            </a:fld>
            <a:endParaRPr lang="en-AU"/>
          </a:p>
        </p:txBody>
      </p:sp>
    </p:spTree>
    <p:extLst>
      <p:ext uri="{BB962C8B-B14F-4D97-AF65-F5344CB8AC3E}">
        <p14:creationId xmlns:p14="http://schemas.microsoft.com/office/powerpoint/2010/main" val="3577695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92D49-38C1-9C11-FC08-51E5118721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A709EC-60A1-5DD4-A483-0926173B4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86952A-105B-758E-5AA3-20923A1198EE}"/>
              </a:ext>
            </a:extLst>
          </p:cNvPr>
          <p:cNvSpPr>
            <a:spLocks noGrp="1"/>
          </p:cNvSpPr>
          <p:nvPr>
            <p:ph type="body" idx="1"/>
          </p:nvPr>
        </p:nvSpPr>
        <p:spPr/>
        <p:txBody>
          <a:bodyPr/>
          <a:lstStyle/>
          <a:p>
            <a:pPr algn="l" fontAlgn="base"/>
            <a:r>
              <a:rPr lang="en-AU" sz="4800" b="1" i="0">
                <a:solidFill>
                  <a:schemeClr val="tx1"/>
                </a:solidFill>
                <a:effectLst/>
                <a:latin typeface="Myriad Pro"/>
              </a:rPr>
              <a:t>A</a:t>
            </a:r>
            <a:r>
              <a:rPr lang="en-AU" b="0" i="0">
                <a:solidFill>
                  <a:schemeClr val="tx1"/>
                </a:solidFill>
                <a:effectLst/>
                <a:latin typeface="Myriad Pro"/>
              </a:rPr>
              <a:t>ssess whether there is any immediate danger. If there is, </a:t>
            </a:r>
            <a:r>
              <a:rPr lang="en-AU" b="1" i="0">
                <a:solidFill>
                  <a:schemeClr val="tx1"/>
                </a:solidFill>
                <a:effectLst/>
                <a:latin typeface="var(--font-family-body)"/>
              </a:rPr>
              <a:t>call 000</a:t>
            </a:r>
            <a:r>
              <a:rPr lang="en-AU" b="0" i="0">
                <a:solidFill>
                  <a:schemeClr val="tx1"/>
                </a:solidFill>
                <a:effectLst/>
                <a:latin typeface="Myriad Pro"/>
              </a:rPr>
              <a:t> and ask for police to attend.</a:t>
            </a:r>
          </a:p>
          <a:p>
            <a:pPr algn="l" fontAlgn="base"/>
            <a:endParaRPr lang="en-AU" b="0" i="0">
              <a:solidFill>
                <a:schemeClr val="tx1"/>
              </a:solidFill>
              <a:effectLst/>
              <a:latin typeface="Myriad Pro"/>
            </a:endParaRPr>
          </a:p>
          <a:p>
            <a:pPr marL="171450" indent="-171450" algn="l" fontAlgn="base">
              <a:buFont typeface="Arial" panose="020B0604020202020204" pitchFamily="34" charset="0"/>
              <a:buChar char="•"/>
            </a:pPr>
            <a:r>
              <a:rPr lang="en-AU" b="0" i="0">
                <a:solidFill>
                  <a:schemeClr val="tx1"/>
                </a:solidFill>
                <a:effectLst/>
                <a:latin typeface="Myriad Pro"/>
              </a:rPr>
              <a:t>If someone is in danger, they may not feel confident saying this outright. </a:t>
            </a:r>
          </a:p>
          <a:p>
            <a:pPr marL="171450" indent="-171450" algn="l" fontAlgn="base">
              <a:buFont typeface="Arial" panose="020B0604020202020204" pitchFamily="34" charset="0"/>
              <a:buChar char="•"/>
            </a:pPr>
            <a:r>
              <a:rPr lang="en-AU" b="0" i="0">
                <a:solidFill>
                  <a:schemeClr val="tx1"/>
                </a:solidFill>
                <a:effectLst/>
                <a:latin typeface="Myriad Pro"/>
              </a:rPr>
              <a:t>Gently ask questions early in the conversation to help assess this. </a:t>
            </a:r>
          </a:p>
          <a:p>
            <a:pPr marL="171450" indent="-171450" algn="l" fontAlgn="base">
              <a:buFont typeface="Arial" panose="020B0604020202020204" pitchFamily="34" charset="0"/>
              <a:buChar char="•"/>
            </a:pPr>
            <a:r>
              <a:rPr lang="en-AU" b="1" i="0">
                <a:solidFill>
                  <a:schemeClr val="tx1"/>
                </a:solidFill>
                <a:effectLst/>
                <a:latin typeface="Myriad Pro"/>
              </a:rPr>
              <a:t>What could you ask to see if someone is in danger? </a:t>
            </a:r>
          </a:p>
          <a:p>
            <a:pPr marL="628650" lvl="1" indent="-171450" algn="l" fontAlgn="base">
              <a:buFont typeface="Arial" panose="020B0604020202020204" pitchFamily="34" charset="0"/>
              <a:buChar char="•"/>
            </a:pPr>
            <a:r>
              <a:rPr lang="en-AU" b="0" i="1">
                <a:solidFill>
                  <a:schemeClr val="tx1"/>
                </a:solidFill>
                <a:effectLst/>
                <a:latin typeface="Myriad Pro"/>
              </a:rPr>
              <a:t>[Are you afraid to return home? </a:t>
            </a:r>
          </a:p>
          <a:p>
            <a:pPr marL="628650" lvl="1" indent="-171450" algn="l" fontAlgn="base">
              <a:buFont typeface="Arial" panose="020B0604020202020204" pitchFamily="34" charset="0"/>
              <a:buChar char="•"/>
            </a:pPr>
            <a:r>
              <a:rPr lang="en-AU" b="0" i="1">
                <a:solidFill>
                  <a:schemeClr val="tx1"/>
                </a:solidFill>
                <a:effectLst/>
                <a:latin typeface="Myriad Pro"/>
              </a:rPr>
              <a:t>Do you feel threatened for yourself or anyone else? </a:t>
            </a:r>
          </a:p>
          <a:p>
            <a:pPr marL="628650" lvl="1" indent="-171450" algn="l" fontAlgn="base">
              <a:buFont typeface="Arial" panose="020B0604020202020204" pitchFamily="34" charset="0"/>
              <a:buChar char="•"/>
            </a:pPr>
            <a:r>
              <a:rPr lang="en-AU" b="0" i="1">
                <a:solidFill>
                  <a:schemeClr val="tx1"/>
                </a:solidFill>
                <a:effectLst/>
                <a:latin typeface="Myriad Pro"/>
              </a:rPr>
              <a:t>Do you have a safe location to go to?]</a:t>
            </a:r>
          </a:p>
          <a:p>
            <a:pPr marL="171450" indent="-171450" algn="l" fontAlgn="base">
              <a:buFont typeface="Arial" panose="020B0604020202020204" pitchFamily="34" charset="0"/>
              <a:buChar char="•"/>
            </a:pPr>
            <a:r>
              <a:rPr lang="en-AU" b="0" i="0">
                <a:solidFill>
                  <a:schemeClr val="tx1"/>
                </a:solidFill>
                <a:effectLst/>
                <a:latin typeface="Myriad Pro"/>
              </a:rPr>
              <a:t>Seek support from another leader / Ministry Agent to ensure the physical safety of yourself and the person disclosing. </a:t>
            </a:r>
          </a:p>
        </p:txBody>
      </p:sp>
      <p:sp>
        <p:nvSpPr>
          <p:cNvPr id="4" name="Slide Number Placeholder 3">
            <a:extLst>
              <a:ext uri="{FF2B5EF4-FFF2-40B4-BE49-F238E27FC236}">
                <a16:creationId xmlns:a16="http://schemas.microsoft.com/office/drawing/2014/main" id="{C3B76A5B-972D-0FC8-4D68-C2412C757D5D}"/>
              </a:ext>
            </a:extLst>
          </p:cNvPr>
          <p:cNvSpPr>
            <a:spLocks noGrp="1"/>
          </p:cNvSpPr>
          <p:nvPr>
            <p:ph type="sldNum" sz="quarter" idx="5"/>
          </p:nvPr>
        </p:nvSpPr>
        <p:spPr/>
        <p:txBody>
          <a:bodyPr/>
          <a:lstStyle/>
          <a:p>
            <a:fld id="{A5470FAB-E17C-496D-B001-82C2EC21F49B}" type="slidenum">
              <a:rPr lang="en-AU" smtClean="0"/>
              <a:t>26</a:t>
            </a:fld>
            <a:endParaRPr lang="en-AU"/>
          </a:p>
        </p:txBody>
      </p:sp>
    </p:spTree>
    <p:extLst>
      <p:ext uri="{BB962C8B-B14F-4D97-AF65-F5344CB8AC3E}">
        <p14:creationId xmlns:p14="http://schemas.microsoft.com/office/powerpoint/2010/main" val="343786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4CB20-B4AC-0A62-E9F3-E8AEABA87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1A56B1-0F3C-DFC3-999F-24D0C47AD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07A12-1FBA-E667-EB08-52187BFA3EB9}"/>
              </a:ext>
            </a:extLst>
          </p:cNvPr>
          <p:cNvSpPr>
            <a:spLocks noGrp="1"/>
          </p:cNvSpPr>
          <p:nvPr>
            <p:ph type="body" idx="1"/>
          </p:nvPr>
        </p:nvSpPr>
        <p:spPr/>
        <p:txBody>
          <a:bodyPr/>
          <a:lstStyle/>
          <a:p>
            <a:pPr algn="l" fontAlgn="base"/>
            <a:r>
              <a:rPr lang="en-AU" sz="4800" b="1" i="0">
                <a:solidFill>
                  <a:schemeClr val="tx1"/>
                </a:solidFill>
                <a:effectLst/>
                <a:latin typeface="Myriad Pro"/>
              </a:rPr>
              <a:t>L</a:t>
            </a:r>
            <a:r>
              <a:rPr lang="en-AU" b="0" i="0">
                <a:solidFill>
                  <a:schemeClr val="tx1"/>
                </a:solidFill>
                <a:effectLst/>
                <a:latin typeface="Myriad Pro"/>
              </a:rPr>
              <a:t>et the person know your obligations.</a:t>
            </a:r>
          </a:p>
          <a:p>
            <a:pPr algn="l" fontAlgn="base"/>
            <a:endParaRPr lang="en-AU" b="0" i="0">
              <a:solidFill>
                <a:schemeClr val="tx1"/>
              </a:solidFill>
              <a:effectLst/>
              <a:latin typeface="Myriad Pro"/>
            </a:endParaRPr>
          </a:p>
          <a:p>
            <a:pPr marL="171450" indent="-171450" algn="l" fontAlgn="base">
              <a:buFont typeface="Arial" panose="020B0604020202020204" pitchFamily="34" charset="0"/>
              <a:buChar char="•"/>
            </a:pPr>
            <a:r>
              <a:rPr lang="en-AU" b="1" i="0">
                <a:solidFill>
                  <a:schemeClr val="tx1"/>
                </a:solidFill>
                <a:effectLst/>
                <a:latin typeface="Myriad Pro"/>
              </a:rPr>
              <a:t>Manage expectations </a:t>
            </a:r>
            <a:r>
              <a:rPr lang="en-AU" b="0" i="0">
                <a:solidFill>
                  <a:schemeClr val="tx1"/>
                </a:solidFill>
                <a:effectLst/>
                <a:latin typeface="Myriad Pro"/>
              </a:rPr>
              <a:t>by explaining the next steps such as:</a:t>
            </a:r>
          </a:p>
          <a:p>
            <a:pPr marL="628650" lvl="1" indent="-171450" algn="l" fontAlgn="base">
              <a:buFont typeface="Arial" panose="020B0604020202020204" pitchFamily="34" charset="0"/>
              <a:buChar char="•"/>
            </a:pPr>
            <a:r>
              <a:rPr lang="en-AU" b="0" i="0">
                <a:solidFill>
                  <a:schemeClr val="tx1"/>
                </a:solidFill>
                <a:effectLst/>
                <a:latin typeface="Myriad Pro"/>
              </a:rPr>
              <a:t>I need to tell someone else.</a:t>
            </a:r>
          </a:p>
          <a:p>
            <a:pPr marL="628650" lvl="1" indent="-171450" algn="l" fontAlgn="base">
              <a:buFont typeface="Arial" panose="020B0604020202020204" pitchFamily="34" charset="0"/>
              <a:buChar char="•"/>
            </a:pPr>
            <a:r>
              <a:rPr lang="en-AU" b="0" i="0">
                <a:solidFill>
                  <a:schemeClr val="tx1"/>
                </a:solidFill>
                <a:effectLst/>
                <a:latin typeface="Myriad Pro"/>
              </a:rPr>
              <a:t>I’m going to have to make a report. </a:t>
            </a:r>
          </a:p>
          <a:p>
            <a:pPr marL="628650" lvl="1" indent="-171450" algn="l" fontAlgn="base">
              <a:buFont typeface="Arial" panose="020B0604020202020204" pitchFamily="34" charset="0"/>
              <a:buChar char="•"/>
            </a:pPr>
            <a:r>
              <a:rPr lang="en-AU" b="0" i="0">
                <a:solidFill>
                  <a:schemeClr val="tx1"/>
                </a:solidFill>
                <a:effectLst/>
                <a:latin typeface="Myriad Pro"/>
              </a:rPr>
              <a:t>Information will need to be shared with the Ministry Agent or Police. </a:t>
            </a:r>
          </a:p>
          <a:p>
            <a:pPr marL="457200" lvl="1" indent="0" algn="l" fontAlgn="base">
              <a:buFont typeface="Arial" panose="020B0604020202020204" pitchFamily="34" charset="0"/>
              <a:buNone/>
            </a:pPr>
            <a:endParaRPr lang="en-AU" b="0" i="0">
              <a:solidFill>
                <a:schemeClr val="tx1"/>
              </a:solidFill>
              <a:effectLst/>
              <a:latin typeface="Myriad Pro"/>
            </a:endParaRPr>
          </a:p>
          <a:p>
            <a:pPr marL="171450" lvl="0" indent="-171450" algn="l" fontAlgn="base">
              <a:buFont typeface="Arial" panose="020B0604020202020204" pitchFamily="34" charset="0"/>
              <a:buChar char="•"/>
            </a:pPr>
            <a:r>
              <a:rPr lang="en-AU" b="1" i="0">
                <a:solidFill>
                  <a:schemeClr val="tx1"/>
                </a:solidFill>
                <a:effectLst/>
                <a:latin typeface="Myriad Pro"/>
              </a:rPr>
              <a:t>Explain your responsibility to report </a:t>
            </a:r>
            <a:r>
              <a:rPr lang="en-AU" b="1" i="0" u="sng">
                <a:solidFill>
                  <a:schemeClr val="tx1"/>
                </a:solidFill>
                <a:effectLst/>
                <a:latin typeface="Myriad Pro"/>
              </a:rPr>
              <a:t>child abuse</a:t>
            </a:r>
            <a:r>
              <a:rPr lang="en-AU" b="1" i="0" u="none">
                <a:solidFill>
                  <a:schemeClr val="tx1"/>
                </a:solidFill>
                <a:effectLst/>
                <a:latin typeface="Myriad Pro"/>
              </a:rPr>
              <a:t> </a:t>
            </a:r>
            <a:r>
              <a:rPr lang="en-AU" b="0" i="0">
                <a:solidFill>
                  <a:schemeClr val="tx1"/>
                </a:solidFill>
                <a:effectLst/>
                <a:latin typeface="Myriad Pro"/>
              </a:rPr>
              <a:t>concerns and allegations such as:</a:t>
            </a:r>
          </a:p>
          <a:p>
            <a:pPr marL="628650" lvl="1" indent="-171450" algn="l" fontAlgn="base">
              <a:buFont typeface="Arial" panose="020B0604020202020204" pitchFamily="34" charset="0"/>
              <a:buChar char="•"/>
            </a:pPr>
            <a:r>
              <a:rPr lang="en-AU" b="0" i="0">
                <a:solidFill>
                  <a:schemeClr val="tx1"/>
                </a:solidFill>
                <a:effectLst/>
                <a:latin typeface="Myriad Pro"/>
              </a:rPr>
              <a:t>Current abuse.</a:t>
            </a:r>
          </a:p>
          <a:p>
            <a:pPr marL="628650" lvl="1" indent="-171450" algn="l" fontAlgn="base">
              <a:buFont typeface="Arial" panose="020B0604020202020204" pitchFamily="34" charset="0"/>
              <a:buChar char="•"/>
            </a:pPr>
            <a:r>
              <a:rPr lang="en-AU" b="0" i="0">
                <a:solidFill>
                  <a:schemeClr val="tx1"/>
                </a:solidFill>
                <a:effectLst/>
                <a:latin typeface="Myriad Pro"/>
              </a:rPr>
              <a:t>Historical abuse.</a:t>
            </a:r>
          </a:p>
        </p:txBody>
      </p:sp>
      <p:sp>
        <p:nvSpPr>
          <p:cNvPr id="4" name="Slide Number Placeholder 3">
            <a:extLst>
              <a:ext uri="{FF2B5EF4-FFF2-40B4-BE49-F238E27FC236}">
                <a16:creationId xmlns:a16="http://schemas.microsoft.com/office/drawing/2014/main" id="{C6183D39-B257-7D64-96F1-017E46902D61}"/>
              </a:ext>
            </a:extLst>
          </p:cNvPr>
          <p:cNvSpPr>
            <a:spLocks noGrp="1"/>
          </p:cNvSpPr>
          <p:nvPr>
            <p:ph type="sldNum" sz="quarter" idx="5"/>
          </p:nvPr>
        </p:nvSpPr>
        <p:spPr/>
        <p:txBody>
          <a:bodyPr/>
          <a:lstStyle/>
          <a:p>
            <a:fld id="{A5470FAB-E17C-496D-B001-82C2EC21F49B}" type="slidenum">
              <a:rPr lang="en-AU" smtClean="0"/>
              <a:t>27</a:t>
            </a:fld>
            <a:endParaRPr lang="en-AU"/>
          </a:p>
        </p:txBody>
      </p:sp>
    </p:spTree>
    <p:extLst>
      <p:ext uri="{BB962C8B-B14F-4D97-AF65-F5344CB8AC3E}">
        <p14:creationId xmlns:p14="http://schemas.microsoft.com/office/powerpoint/2010/main" val="3357550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7523A-9ABE-82C4-060B-398514827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7766A-06E6-0067-9706-2E9DC8BAC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8C062-B1D3-3501-9871-5454D3E5CF50}"/>
              </a:ext>
            </a:extLst>
          </p:cNvPr>
          <p:cNvSpPr>
            <a:spLocks noGrp="1"/>
          </p:cNvSpPr>
          <p:nvPr>
            <p:ph type="body" idx="1"/>
          </p:nvPr>
        </p:nvSpPr>
        <p:spPr/>
        <p:txBody>
          <a:bodyPr/>
          <a:lstStyle/>
          <a:p>
            <a:pPr lvl="0" algn="l" fontAlgn="base"/>
            <a:r>
              <a:rPr lang="en-AU" sz="4800" b="1" i="0">
                <a:solidFill>
                  <a:schemeClr val="tx1"/>
                </a:solidFill>
                <a:effectLst/>
                <a:latin typeface="Myriad Pro"/>
              </a:rPr>
              <a:t>M</a:t>
            </a:r>
            <a:r>
              <a:rPr lang="en-AU" b="0" i="0">
                <a:solidFill>
                  <a:schemeClr val="tx1"/>
                </a:solidFill>
                <a:effectLst/>
                <a:latin typeface="Myriad Pro"/>
              </a:rPr>
              <a:t>ake a report immediately. </a:t>
            </a:r>
          </a:p>
          <a:p>
            <a:pPr marL="171450" lvl="0" indent="-171450" algn="l" fontAlgn="base">
              <a:buFont typeface="Arial" panose="020B0604020202020204" pitchFamily="34" charset="0"/>
              <a:buChar char="•"/>
            </a:pPr>
            <a:r>
              <a:rPr lang="en-AU" b="0" i="0">
                <a:solidFill>
                  <a:schemeClr val="tx1"/>
                </a:solidFill>
                <a:effectLst/>
                <a:latin typeface="Myriad Pro"/>
              </a:rPr>
              <a:t>Inform Ministry Agent or complete the ‘Speak up!’ internal reporting via QR code, link or phone call. </a:t>
            </a:r>
          </a:p>
          <a:p>
            <a:pPr marL="171450" lvl="0" indent="-171450" algn="l" fontAlgn="base">
              <a:buFont typeface="Arial" panose="020B0604020202020204" pitchFamily="34" charset="0"/>
              <a:buChar char="•"/>
            </a:pPr>
            <a:r>
              <a:rPr lang="en-AU" b="0" i="0">
                <a:solidFill>
                  <a:schemeClr val="tx1"/>
                </a:solidFill>
                <a:effectLst/>
                <a:latin typeface="Myriad Pro"/>
              </a:rPr>
              <a:t>Respect the privacy and dignity of all parties. </a:t>
            </a:r>
          </a:p>
          <a:p>
            <a:pPr marL="171450" lvl="0" indent="-171450" algn="l" fontAlgn="base">
              <a:buFont typeface="Arial" panose="020B0604020202020204" pitchFamily="34" charset="0"/>
              <a:buChar char="•"/>
            </a:pPr>
            <a:r>
              <a:rPr lang="en-AU" b="0" i="0">
                <a:solidFill>
                  <a:schemeClr val="tx1"/>
                </a:solidFill>
                <a:effectLst/>
                <a:latin typeface="Myriad Pro"/>
              </a:rPr>
              <a:t>If the concern is about the Ministry Agent or Presby Chair or their family, you can report to the Presbytery Chair or Synod Office respectively. </a:t>
            </a:r>
          </a:p>
          <a:p>
            <a:pPr marL="0" lvl="0" indent="0" algn="l" fontAlgn="base">
              <a:buFont typeface="Arial" panose="020B0604020202020204" pitchFamily="34" charset="0"/>
              <a:buNone/>
            </a:pPr>
            <a:endParaRPr lang="en-AU" b="0" i="0">
              <a:solidFill>
                <a:schemeClr val="tx1"/>
              </a:solidFill>
              <a:effectLst/>
              <a:latin typeface="Myriad Pro"/>
            </a:endParaRPr>
          </a:p>
          <a:p>
            <a:pPr marL="171450" lvl="0" indent="-171450" algn="l" fontAlgn="base">
              <a:buFont typeface="Arial" panose="020B0604020202020204" pitchFamily="34" charset="0"/>
              <a:buChar char="•"/>
            </a:pPr>
            <a:r>
              <a:rPr lang="en-AU" b="0" i="0">
                <a:solidFill>
                  <a:schemeClr val="tx1"/>
                </a:solidFill>
                <a:effectLst/>
                <a:latin typeface="Myriad Pro"/>
              </a:rPr>
              <a:t>Report externally:</a:t>
            </a:r>
          </a:p>
          <a:p>
            <a:pPr marL="628650" lvl="1" indent="-171450" algn="l" fontAlgn="base">
              <a:buFont typeface="Arial" panose="020B0604020202020204" pitchFamily="34" charset="0"/>
              <a:buChar char="•"/>
            </a:pPr>
            <a:r>
              <a:rPr lang="en-AU" b="0" i="0">
                <a:solidFill>
                  <a:schemeClr val="tx1"/>
                </a:solidFill>
                <a:effectLst/>
                <a:latin typeface="Myriad Pro"/>
              </a:rPr>
              <a:t>Suspected or actual child abuse, neglect or grooming to police</a:t>
            </a:r>
          </a:p>
          <a:p>
            <a:pPr marL="628650" lvl="1" indent="-171450" algn="l" fontAlgn="base">
              <a:buFont typeface="Arial" panose="020B0604020202020204" pitchFamily="34" charset="0"/>
              <a:buChar char="•"/>
            </a:pPr>
            <a:r>
              <a:rPr lang="en-AU" b="0" i="0">
                <a:solidFill>
                  <a:schemeClr val="tx1"/>
                </a:solidFill>
                <a:effectLst/>
                <a:latin typeface="Myriad Pro"/>
              </a:rPr>
              <a:t>Adult abuse – encourage the individual to report to police.</a:t>
            </a:r>
          </a:p>
          <a:p>
            <a:pPr marL="628650" lvl="1" indent="-171450" algn="l" fontAlgn="base">
              <a:buFont typeface="Arial" panose="020B0604020202020204" pitchFamily="34" charset="0"/>
              <a:buChar char="•"/>
            </a:pPr>
            <a:r>
              <a:rPr lang="en-AU" b="0" i="0">
                <a:solidFill>
                  <a:schemeClr val="tx1"/>
                </a:solidFill>
                <a:effectLst/>
                <a:latin typeface="Myriad Pro"/>
              </a:rPr>
              <a:t>Violence or domestic violence to police. </a:t>
            </a:r>
          </a:p>
          <a:p>
            <a:pPr marL="628650" lvl="1" indent="-171450" algn="l" fontAlgn="base">
              <a:buFont typeface="Arial" panose="020B0604020202020204" pitchFamily="34" charset="0"/>
              <a:buChar char="•"/>
            </a:pPr>
            <a:r>
              <a:rPr lang="en-AU" b="0" i="0">
                <a:solidFill>
                  <a:schemeClr val="tx1"/>
                </a:solidFill>
                <a:effectLst/>
                <a:latin typeface="Myriad Pro"/>
              </a:rPr>
              <a:t>Abuse of vulnerable people to the Office of the Public Guardian. </a:t>
            </a:r>
          </a:p>
          <a:p>
            <a:pPr marL="171450" lvl="0" indent="-171450" algn="l" fontAlgn="base">
              <a:buFont typeface="Arial" panose="020B0604020202020204" pitchFamily="34" charset="0"/>
              <a:buChar char="•"/>
            </a:pPr>
            <a:r>
              <a:rPr lang="en-AU" b="0" i="0">
                <a:solidFill>
                  <a:schemeClr val="tx1"/>
                </a:solidFill>
                <a:effectLst/>
                <a:latin typeface="Myriad Pro"/>
              </a:rPr>
              <a:t>Your Ministry Agent can assist with making a report to the police or relevant group. </a:t>
            </a:r>
          </a:p>
          <a:p>
            <a:pPr marL="171450" lvl="0" indent="-171450" algn="l" fontAlgn="base">
              <a:buFont typeface="Arial" panose="020B0604020202020204" pitchFamily="34" charset="0"/>
              <a:buChar char="•"/>
            </a:pPr>
            <a:r>
              <a:rPr lang="en-AU" b="0" i="0">
                <a:solidFill>
                  <a:schemeClr val="tx1"/>
                </a:solidFill>
                <a:effectLst/>
                <a:latin typeface="Myriad Pro"/>
              </a:rPr>
              <a:t>Document what information was given to which person. </a:t>
            </a:r>
          </a:p>
          <a:p>
            <a:pPr marL="628650" lvl="1" indent="-171450" algn="l" fontAlgn="base">
              <a:buFont typeface="Arial" panose="020B0604020202020204" pitchFamily="34" charset="0"/>
              <a:buChar char="•"/>
            </a:pPr>
            <a:endParaRPr lang="en-AU" b="0" i="0">
              <a:solidFill>
                <a:schemeClr val="tx1"/>
              </a:solidFill>
              <a:effectLst/>
              <a:latin typeface="Myriad Pro"/>
            </a:endParaRPr>
          </a:p>
          <a:p>
            <a:pPr marL="457200" lvl="1" indent="0" algn="l" fontAlgn="base">
              <a:buFont typeface="Arial" panose="020B0604020202020204" pitchFamily="34" charset="0"/>
              <a:buNone/>
            </a:pPr>
            <a:endParaRPr lang="en-AU" b="0" i="0">
              <a:solidFill>
                <a:schemeClr val="tx1"/>
              </a:solidFill>
              <a:effectLst/>
              <a:latin typeface="Myriad Pro"/>
            </a:endParaRPr>
          </a:p>
        </p:txBody>
      </p:sp>
      <p:sp>
        <p:nvSpPr>
          <p:cNvPr id="4" name="Slide Number Placeholder 3">
            <a:extLst>
              <a:ext uri="{FF2B5EF4-FFF2-40B4-BE49-F238E27FC236}">
                <a16:creationId xmlns:a16="http://schemas.microsoft.com/office/drawing/2014/main" id="{345F6017-2FE6-BE20-C3FB-BD1C1C484373}"/>
              </a:ext>
            </a:extLst>
          </p:cNvPr>
          <p:cNvSpPr>
            <a:spLocks noGrp="1"/>
          </p:cNvSpPr>
          <p:nvPr>
            <p:ph type="sldNum" sz="quarter" idx="5"/>
          </p:nvPr>
        </p:nvSpPr>
        <p:spPr/>
        <p:txBody>
          <a:bodyPr/>
          <a:lstStyle/>
          <a:p>
            <a:fld id="{A5470FAB-E17C-496D-B001-82C2EC21F49B}" type="slidenum">
              <a:rPr lang="en-AU" smtClean="0"/>
              <a:t>28</a:t>
            </a:fld>
            <a:endParaRPr lang="en-AU"/>
          </a:p>
        </p:txBody>
      </p:sp>
    </p:spTree>
    <p:extLst>
      <p:ext uri="{BB962C8B-B14F-4D97-AF65-F5344CB8AC3E}">
        <p14:creationId xmlns:p14="http://schemas.microsoft.com/office/powerpoint/2010/main" val="1448725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0070C0"/>
                </a:solidFill>
              </a:rPr>
              <a:t>Another reminder – always call 000 if someone is in immediate</a:t>
            </a:r>
            <a:r>
              <a:rPr lang="en-AU">
                <a:solidFill>
                  <a:srgbClr val="0070C0"/>
                </a:solidFill>
              </a:rPr>
              <a:t> </a:t>
            </a:r>
            <a:r>
              <a:rPr lang="en-AU" b="0" i="0">
                <a:solidFill>
                  <a:srgbClr val="0070C0"/>
                </a:solidFill>
              </a:rPr>
              <a:t>or life-threatening danger! </a:t>
            </a:r>
          </a:p>
        </p:txBody>
      </p:sp>
      <p:sp>
        <p:nvSpPr>
          <p:cNvPr id="4" name="Slide Number Placeholder 3"/>
          <p:cNvSpPr>
            <a:spLocks noGrp="1"/>
          </p:cNvSpPr>
          <p:nvPr>
            <p:ph type="sldNum" sz="quarter" idx="5"/>
          </p:nvPr>
        </p:nvSpPr>
        <p:spPr/>
        <p:txBody>
          <a:bodyPr/>
          <a:lstStyle/>
          <a:p>
            <a:fld id="{A5470FAB-E17C-496D-B001-82C2EC21F49B}" type="slidenum">
              <a:rPr lang="en-AU" smtClean="0"/>
              <a:t>29</a:t>
            </a:fld>
            <a:endParaRPr lang="en-AU"/>
          </a:p>
        </p:txBody>
      </p:sp>
    </p:spTree>
    <p:extLst>
      <p:ext uri="{BB962C8B-B14F-4D97-AF65-F5344CB8AC3E}">
        <p14:creationId xmlns:p14="http://schemas.microsoft.com/office/powerpoint/2010/main" val="1137438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a:t>This module focuses on Safe People, Safe Behaviour and Safe Participants. </a:t>
            </a:r>
          </a:p>
        </p:txBody>
      </p:sp>
      <p:sp>
        <p:nvSpPr>
          <p:cNvPr id="4" name="Slide Number Placeholder 3"/>
          <p:cNvSpPr>
            <a:spLocks noGrp="1"/>
          </p:cNvSpPr>
          <p:nvPr>
            <p:ph type="sldNum" sz="quarter" idx="5"/>
          </p:nvPr>
        </p:nvSpPr>
        <p:spPr/>
        <p:txBody>
          <a:bodyPr/>
          <a:lstStyle/>
          <a:p>
            <a:fld id="{A7D3761C-B494-47A9-B941-D2E928C81028}" type="slidenum">
              <a:rPr lang="en-AU" smtClean="0"/>
              <a:t>3</a:t>
            </a:fld>
            <a:endParaRPr lang="en-AU"/>
          </a:p>
        </p:txBody>
      </p:sp>
    </p:spTree>
    <p:extLst>
      <p:ext uri="{BB962C8B-B14F-4D97-AF65-F5344CB8AC3E}">
        <p14:creationId xmlns:p14="http://schemas.microsoft.com/office/powerpoint/2010/main" val="4257554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736D7-08BE-9FEB-D5A5-36E67F429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21FF0-D3B8-D7B3-3800-0F2160757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4A0F13-203B-B7C8-AEC9-F75C16AFE3B1}"/>
              </a:ext>
            </a:extLst>
          </p:cNvPr>
          <p:cNvSpPr>
            <a:spLocks noGrp="1"/>
          </p:cNvSpPr>
          <p:nvPr>
            <p:ph type="body" idx="1"/>
          </p:nvPr>
        </p:nvSpPr>
        <p:spPr/>
        <p:txBody>
          <a:bodyPr/>
          <a:lstStyle/>
          <a:p>
            <a:pPr algn="l" fontAlgn="base"/>
            <a:r>
              <a:rPr lang="en-AU" b="0" i="0">
                <a:solidFill>
                  <a:schemeClr val="tx1"/>
                </a:solidFill>
                <a:effectLst/>
                <a:latin typeface="Myriad Pro"/>
              </a:rPr>
              <a:t>B.C.A.L.M</a:t>
            </a:r>
          </a:p>
          <a:p>
            <a:pPr algn="l" fontAlgn="base"/>
            <a:endParaRPr lang="en-AU" b="0" i="0">
              <a:solidFill>
                <a:schemeClr val="tx1"/>
              </a:solidFill>
              <a:effectLst/>
              <a:latin typeface="Myriad Pro"/>
            </a:endParaRPr>
          </a:p>
          <a:p>
            <a:pPr algn="l" fontAlgn="base"/>
            <a:r>
              <a:rPr lang="en-AU" b="0" i="0">
                <a:solidFill>
                  <a:schemeClr val="tx1"/>
                </a:solidFill>
                <a:effectLst/>
                <a:latin typeface="Myriad Pro"/>
              </a:rPr>
              <a:t>[You can see if attendees can assist with what each letter stands for]</a:t>
            </a:r>
          </a:p>
          <a:p>
            <a:pPr algn="l" fontAlgn="base"/>
            <a:endParaRPr lang="en-AU" b="0" i="0">
              <a:solidFill>
                <a:schemeClr val="tx1"/>
              </a:solidFill>
              <a:effectLst/>
              <a:latin typeface="Myriad Pro"/>
            </a:endParaRPr>
          </a:p>
          <a:p>
            <a:pPr algn="l" fontAlgn="base"/>
            <a:r>
              <a:rPr lang="en-AU" b="0" i="0">
                <a:solidFill>
                  <a:schemeClr val="tx1"/>
                </a:solidFill>
                <a:effectLst/>
                <a:latin typeface="Myriad Pro"/>
              </a:rPr>
              <a:t>B – Breathe</a:t>
            </a:r>
          </a:p>
          <a:p>
            <a:pPr algn="l" fontAlgn="base"/>
            <a:r>
              <a:rPr lang="en-AU" b="0" i="0">
                <a:solidFill>
                  <a:schemeClr val="tx1"/>
                </a:solidFill>
                <a:effectLst/>
                <a:latin typeface="Myriad Pro"/>
              </a:rPr>
              <a:t>C – Calm the person</a:t>
            </a:r>
          </a:p>
          <a:p>
            <a:pPr algn="l" fontAlgn="base"/>
            <a:r>
              <a:rPr lang="en-AU" b="0" i="0">
                <a:solidFill>
                  <a:schemeClr val="tx1"/>
                </a:solidFill>
                <a:effectLst/>
                <a:latin typeface="Myriad Pro"/>
              </a:rPr>
              <a:t>A – assess immediate or imminent danger</a:t>
            </a:r>
          </a:p>
          <a:p>
            <a:pPr algn="l" fontAlgn="base"/>
            <a:r>
              <a:rPr lang="en-AU" b="0" i="0">
                <a:solidFill>
                  <a:schemeClr val="tx1"/>
                </a:solidFill>
                <a:effectLst/>
                <a:latin typeface="Myriad Pro"/>
              </a:rPr>
              <a:t>L – Let them know your obligations</a:t>
            </a:r>
          </a:p>
          <a:p>
            <a:pPr algn="l" fontAlgn="base"/>
            <a:r>
              <a:rPr lang="en-AU" b="0" i="0">
                <a:solidFill>
                  <a:schemeClr val="tx1"/>
                </a:solidFill>
                <a:effectLst/>
                <a:latin typeface="Myriad Pro"/>
              </a:rPr>
              <a:t>M – Make a report</a:t>
            </a:r>
          </a:p>
        </p:txBody>
      </p:sp>
      <p:sp>
        <p:nvSpPr>
          <p:cNvPr id="4" name="Slide Number Placeholder 3">
            <a:extLst>
              <a:ext uri="{FF2B5EF4-FFF2-40B4-BE49-F238E27FC236}">
                <a16:creationId xmlns:a16="http://schemas.microsoft.com/office/drawing/2014/main" id="{DDCEF316-59EC-F333-F2EC-053565C35525}"/>
              </a:ext>
            </a:extLst>
          </p:cNvPr>
          <p:cNvSpPr>
            <a:spLocks noGrp="1"/>
          </p:cNvSpPr>
          <p:nvPr>
            <p:ph type="sldNum" sz="quarter" idx="5"/>
          </p:nvPr>
        </p:nvSpPr>
        <p:spPr/>
        <p:txBody>
          <a:bodyPr/>
          <a:lstStyle/>
          <a:p>
            <a:fld id="{A5470FAB-E17C-496D-B001-82C2EC21F49B}" type="slidenum">
              <a:rPr lang="en-AU" smtClean="0"/>
              <a:t>30</a:t>
            </a:fld>
            <a:endParaRPr lang="en-AU"/>
          </a:p>
        </p:txBody>
      </p:sp>
    </p:spTree>
    <p:extLst>
      <p:ext uri="{BB962C8B-B14F-4D97-AF65-F5344CB8AC3E}">
        <p14:creationId xmlns:p14="http://schemas.microsoft.com/office/powerpoint/2010/main" val="1271801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Let’s have a look at a few questions related to this module. </a:t>
            </a:r>
          </a:p>
          <a:p>
            <a:endParaRPr lang="en-AU"/>
          </a:p>
        </p:txBody>
      </p:sp>
      <p:sp>
        <p:nvSpPr>
          <p:cNvPr id="4" name="Slide Number Placeholder 3"/>
          <p:cNvSpPr>
            <a:spLocks noGrp="1"/>
          </p:cNvSpPr>
          <p:nvPr>
            <p:ph type="sldNum" sz="quarter" idx="5"/>
          </p:nvPr>
        </p:nvSpPr>
        <p:spPr/>
        <p:txBody>
          <a:bodyPr/>
          <a:lstStyle/>
          <a:p>
            <a:fld id="{A7D3761C-B494-47A9-B941-D2E928C81028}" type="slidenum">
              <a:rPr lang="en-AU" smtClean="0"/>
              <a:t>31</a:t>
            </a:fld>
            <a:endParaRPr lang="en-AU"/>
          </a:p>
        </p:txBody>
      </p:sp>
    </p:spTree>
    <p:extLst>
      <p:ext uri="{BB962C8B-B14F-4D97-AF65-F5344CB8AC3E}">
        <p14:creationId xmlns:p14="http://schemas.microsoft.com/office/powerpoint/2010/main" val="3874151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23A5-AAFC-9585-8493-9C478C498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0DD80-E6C1-17E5-8C73-254A38B76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24C058-1B93-E30A-5080-0485D4AAB1AF}"/>
              </a:ext>
            </a:extLst>
          </p:cNvPr>
          <p:cNvSpPr>
            <a:spLocks noGrp="1"/>
          </p:cNvSpPr>
          <p:nvPr>
            <p:ph type="body" idx="1"/>
          </p:nvPr>
        </p:nvSpPr>
        <p:spPr/>
        <p:txBody>
          <a:bodyPr/>
          <a:lstStyle/>
          <a:p>
            <a:pPr>
              <a:lnSpc>
                <a:spcPct val="120000"/>
              </a:lnSpc>
              <a:spcAft>
                <a:spcPts val="565"/>
              </a:spcAft>
            </a:pPr>
            <a:r>
              <a:rPr lang="en-AU" sz="1800" b="1">
                <a:solidFill>
                  <a:srgbClr val="000000"/>
                </a:solidFill>
                <a:effectLst/>
                <a:latin typeface="Calibri" panose="020F0502020204030204" pitchFamily="34" charset="0"/>
                <a:ea typeface="Calibri" panose="020F0502020204030204" pitchFamily="34" charset="0"/>
                <a:cs typeface="Myriad Pro" panose="020B0503030403020204" charset="0"/>
              </a:rPr>
              <a:t>Question 1:</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What is the relationship between abuse and harm?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Abuse and harm mean the </a:t>
            </a:r>
            <a:r>
              <a:rPr lang="en-AU" sz="1800" b="0" u="sng">
                <a:solidFill>
                  <a:srgbClr val="000000"/>
                </a:solidFill>
                <a:effectLst/>
                <a:latin typeface="Calibri" panose="020F0502020204030204" pitchFamily="34" charset="0"/>
                <a:ea typeface="Calibri" panose="020F0502020204030204" pitchFamily="34" charset="0"/>
                <a:cs typeface="Myriad Pro" panose="020B0503030403020204" charset="0"/>
              </a:rPr>
              <a:t>same thing</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 either word can describe the action or impact of the action.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1800" b="0" u="sng">
                <a:solidFill>
                  <a:srgbClr val="000000"/>
                </a:solidFill>
                <a:effectLst/>
                <a:latin typeface="Calibri" panose="020F0502020204030204" pitchFamily="34" charset="0"/>
                <a:ea typeface="Calibri" panose="020F0502020204030204" pitchFamily="34" charset="0"/>
                <a:cs typeface="Myriad Pro" panose="020B0503030403020204" charset="0"/>
              </a:rPr>
              <a:t>action</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the </a:t>
            </a:r>
            <a:r>
              <a:rPr lang="en-AU" sz="1800" b="0" u="sng">
                <a:solidFill>
                  <a:srgbClr val="000000"/>
                </a:solidFill>
                <a:effectLst/>
                <a:latin typeface="Calibri" panose="020F0502020204030204" pitchFamily="34" charset="0"/>
                <a:ea typeface="Calibri" panose="020F0502020204030204" pitchFamily="34" charset="0"/>
                <a:cs typeface="Myriad Pro" panose="020B0503030403020204" charset="0"/>
              </a:rPr>
              <a:t>impact</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of that action.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1800" b="0" u="sng">
                <a:solidFill>
                  <a:srgbClr val="000000"/>
                </a:solidFill>
                <a:effectLst/>
                <a:latin typeface="Calibri" panose="020F0502020204030204" pitchFamily="34" charset="0"/>
                <a:ea typeface="Calibri" panose="020F0502020204030204" pitchFamily="34" charset="0"/>
                <a:cs typeface="Myriad Pro" panose="020B0503030403020204" charset="0"/>
              </a:rPr>
              <a:t>action</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a:t>
            </a:r>
            <a:r>
              <a:rPr lang="en-AU" sz="1800" b="0" i="1">
                <a:solidFill>
                  <a:srgbClr val="000000"/>
                </a:solidFill>
                <a:effectLst/>
                <a:latin typeface="Calibri" panose="020F0502020204030204" pitchFamily="34" charset="0"/>
                <a:ea typeface="Calibri" panose="020F0502020204030204" pitchFamily="34" charset="0"/>
                <a:cs typeface="Myriad Pro" panose="020B0503030403020204" charset="0"/>
              </a:rPr>
              <a:t>only</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the </a:t>
            </a:r>
            <a:r>
              <a:rPr lang="en-AU" sz="1800" b="0" u="sng">
                <a:solidFill>
                  <a:srgbClr val="000000"/>
                </a:solidFill>
                <a:effectLst/>
                <a:latin typeface="Calibri" panose="020F0502020204030204" pitchFamily="34" charset="0"/>
                <a:ea typeface="Calibri" panose="020F0502020204030204" pitchFamily="34" charset="0"/>
                <a:cs typeface="Myriad Pro" panose="020B0503030403020204" charset="0"/>
              </a:rPr>
              <a:t>emotional response</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to the action.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p:txBody>
      </p:sp>
      <p:sp>
        <p:nvSpPr>
          <p:cNvPr id="4" name="Slide Number Placeholder 3">
            <a:extLst>
              <a:ext uri="{FF2B5EF4-FFF2-40B4-BE49-F238E27FC236}">
                <a16:creationId xmlns:a16="http://schemas.microsoft.com/office/drawing/2014/main" id="{F0D1BA58-5C6F-779B-8A7F-BA9CD9F5A6A0}"/>
              </a:ext>
            </a:extLst>
          </p:cNvPr>
          <p:cNvSpPr>
            <a:spLocks noGrp="1"/>
          </p:cNvSpPr>
          <p:nvPr>
            <p:ph type="sldNum" sz="quarter" idx="5"/>
          </p:nvPr>
        </p:nvSpPr>
        <p:spPr/>
        <p:txBody>
          <a:bodyPr/>
          <a:lstStyle/>
          <a:p>
            <a:fld id="{A7D3761C-B494-47A9-B941-D2E928C81028}" type="slidenum">
              <a:rPr lang="en-AU" smtClean="0"/>
              <a:t>32</a:t>
            </a:fld>
            <a:endParaRPr lang="en-AU"/>
          </a:p>
        </p:txBody>
      </p:sp>
    </p:spTree>
    <p:extLst>
      <p:ext uri="{BB962C8B-B14F-4D97-AF65-F5344CB8AC3E}">
        <p14:creationId xmlns:p14="http://schemas.microsoft.com/office/powerpoint/2010/main" val="881187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D830E-D1B1-723E-C7BB-BBD11C620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41726-460E-506D-25BF-A341AF649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C8835E-783E-03B8-39C5-A5DC372E90EF}"/>
              </a:ext>
            </a:extLst>
          </p:cNvPr>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Answer</a:t>
            </a: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t>
            </a: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B. </a:t>
            </a:r>
            <a:r>
              <a:rPr lang="en-AU" sz="28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2800" b="0" u="sng">
                <a:solidFill>
                  <a:srgbClr val="000000"/>
                </a:solidFill>
                <a:effectLst/>
                <a:latin typeface="Calibri" panose="020F0502020204030204" pitchFamily="34" charset="0"/>
                <a:ea typeface="Calibri" panose="020F0502020204030204" pitchFamily="34" charset="0"/>
                <a:cs typeface="Myriad Pro" panose="020B0503030403020204" charset="0"/>
              </a:rPr>
              <a:t>action</a:t>
            </a:r>
            <a:r>
              <a:rPr lang="en-AU" sz="28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the </a:t>
            </a:r>
            <a:r>
              <a:rPr lang="en-AU" sz="2800" b="0" u="sng">
                <a:solidFill>
                  <a:srgbClr val="000000"/>
                </a:solidFill>
                <a:effectLst/>
                <a:latin typeface="Calibri" panose="020F0502020204030204" pitchFamily="34" charset="0"/>
                <a:ea typeface="Calibri" panose="020F0502020204030204" pitchFamily="34" charset="0"/>
                <a:cs typeface="Myriad Pro" panose="020B0503030403020204" charset="0"/>
              </a:rPr>
              <a:t>impact</a:t>
            </a:r>
            <a:r>
              <a:rPr lang="en-AU" sz="2800" b="0">
                <a:solidFill>
                  <a:srgbClr val="000000"/>
                </a:solidFill>
                <a:effectLst/>
                <a:latin typeface="Calibri" panose="020F0502020204030204" pitchFamily="34" charset="0"/>
                <a:ea typeface="Calibri" panose="020F0502020204030204" pitchFamily="34" charset="0"/>
                <a:cs typeface="Myriad Pro" panose="020B0503030403020204" charset="0"/>
              </a:rPr>
              <a:t> of that action. </a:t>
            </a:r>
            <a:endParaRPr lang="en-AU" sz="2800" b="1">
              <a:solidFill>
                <a:srgbClr val="000000"/>
              </a:solidFill>
              <a:effectLst/>
              <a:latin typeface="Myriad Pro" panose="020B0503030403020204" charset="0"/>
              <a:ea typeface="Calibri" panose="020F0502020204030204" pitchFamily="34" charset="0"/>
              <a:cs typeface="Myriad Pro" panose="020B0503030403020204" charset="0"/>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endPar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4" name="Slide Number Placeholder 3">
            <a:extLst>
              <a:ext uri="{FF2B5EF4-FFF2-40B4-BE49-F238E27FC236}">
                <a16:creationId xmlns:a16="http://schemas.microsoft.com/office/drawing/2014/main" id="{8FCEB8FA-26EF-FD28-A170-EED3688282FD}"/>
              </a:ext>
            </a:extLst>
          </p:cNvPr>
          <p:cNvSpPr>
            <a:spLocks noGrp="1"/>
          </p:cNvSpPr>
          <p:nvPr>
            <p:ph type="sldNum" sz="quarter" idx="5"/>
          </p:nvPr>
        </p:nvSpPr>
        <p:spPr/>
        <p:txBody>
          <a:bodyPr/>
          <a:lstStyle/>
          <a:p>
            <a:fld id="{A7D3761C-B494-47A9-B941-D2E928C81028}" type="slidenum">
              <a:rPr lang="en-AU" smtClean="0"/>
              <a:t>33</a:t>
            </a:fld>
            <a:endParaRPr lang="en-AU"/>
          </a:p>
        </p:txBody>
      </p:sp>
    </p:spTree>
    <p:extLst>
      <p:ext uri="{BB962C8B-B14F-4D97-AF65-F5344CB8AC3E}">
        <p14:creationId xmlns:p14="http://schemas.microsoft.com/office/powerpoint/2010/main" val="27638450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9EFDA-FFF2-B372-9D54-50095EB0C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31AD4-98AD-2CDA-30AE-9FD156FA5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C1239-6F6F-0310-1D45-D439AC669E29}"/>
              </a:ext>
            </a:extLst>
          </p:cNvPr>
          <p:cNvSpPr>
            <a:spLocks noGrp="1"/>
          </p:cNvSpPr>
          <p:nvPr>
            <p:ph type="body" idx="1"/>
          </p:nvPr>
        </p:nvSpPr>
        <p:spPr/>
        <p:txBody>
          <a:bodyPr/>
          <a:lstStyle/>
          <a:p>
            <a:pPr>
              <a:lnSpc>
                <a:spcPct val="120000"/>
              </a:lnSpc>
              <a:spcAft>
                <a:spcPts val="565"/>
              </a:spcAft>
            </a:pPr>
            <a:r>
              <a:rPr lang="en-GB" sz="1800" b="1">
                <a:solidFill>
                  <a:srgbClr val="000000"/>
                </a:solidFill>
                <a:effectLst/>
                <a:latin typeface="Calibri" panose="020F0502020204030204" pitchFamily="34" charset="0"/>
                <a:ea typeface="Calibri" panose="020F0502020204030204" pitchFamily="34" charset="0"/>
                <a:cs typeface="Myriad Pro" panose="020B0503030403020204" charset="0"/>
              </a:rPr>
              <a:t>Question 2:</a:t>
            </a:r>
            <a:r>
              <a:rPr lang="en-GB" sz="1800" b="0">
                <a:solidFill>
                  <a:srgbClr val="000000"/>
                </a:solidFill>
                <a:effectLst/>
                <a:latin typeface="Calibri" panose="020F0502020204030204" pitchFamily="34" charset="0"/>
                <a:ea typeface="Calibri" panose="020F0502020204030204" pitchFamily="34" charset="0"/>
                <a:cs typeface="Myriad Pro" panose="020B0503030403020204" charset="0"/>
              </a:rPr>
              <a:t> A child that regularly attends Sunday School appears sad, quiet and is not participating in the activities. The child discloses they are upset because a volunteer yelled at them and pushed them. What should you do?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GB" sz="1800" b="0">
                <a:solidFill>
                  <a:srgbClr val="000000"/>
                </a:solidFill>
                <a:effectLst/>
                <a:latin typeface="Calibri" panose="020F0502020204030204" pitchFamily="34" charset="0"/>
                <a:ea typeface="Calibri" panose="020F0502020204030204" pitchFamily="34" charset="0"/>
                <a:cs typeface="Myriad Pro" panose="020B0503030403020204" charset="0"/>
              </a:rPr>
              <a:t>Listen to the child, but take no action.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GB" sz="1800" b="0">
                <a:solidFill>
                  <a:srgbClr val="000000"/>
                </a:solidFill>
                <a:effectLst/>
                <a:latin typeface="Calibri" panose="020F0502020204030204" pitchFamily="34" charset="0"/>
                <a:ea typeface="Calibri" panose="020F0502020204030204" pitchFamily="34" charset="0"/>
                <a:cs typeface="Myriad Pro" panose="020B0503030403020204" charset="0"/>
              </a:rPr>
              <a:t>Don’t believe the child as you know the volunteer well.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GB" sz="1800" b="0">
                <a:solidFill>
                  <a:srgbClr val="000000"/>
                </a:solidFill>
                <a:effectLst/>
                <a:latin typeface="Calibri" panose="020F0502020204030204" pitchFamily="34" charset="0"/>
                <a:ea typeface="Calibri" panose="020F0502020204030204" pitchFamily="34" charset="0"/>
                <a:cs typeface="Myriad Pro" panose="020B0503030403020204" charset="0"/>
              </a:rPr>
              <a:t>Care for the child and use B.C.A.L.M to respond and report appropriately.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p:txBody>
      </p:sp>
      <p:sp>
        <p:nvSpPr>
          <p:cNvPr id="4" name="Slide Number Placeholder 3">
            <a:extLst>
              <a:ext uri="{FF2B5EF4-FFF2-40B4-BE49-F238E27FC236}">
                <a16:creationId xmlns:a16="http://schemas.microsoft.com/office/drawing/2014/main" id="{3B549CC6-72AD-13A9-4354-A14453EE11C7}"/>
              </a:ext>
            </a:extLst>
          </p:cNvPr>
          <p:cNvSpPr>
            <a:spLocks noGrp="1"/>
          </p:cNvSpPr>
          <p:nvPr>
            <p:ph type="sldNum" sz="quarter" idx="5"/>
          </p:nvPr>
        </p:nvSpPr>
        <p:spPr/>
        <p:txBody>
          <a:bodyPr/>
          <a:lstStyle/>
          <a:p>
            <a:fld id="{A7D3761C-B494-47A9-B941-D2E928C81028}" type="slidenum">
              <a:rPr lang="en-AU" smtClean="0"/>
              <a:t>34</a:t>
            </a:fld>
            <a:endParaRPr lang="en-AU"/>
          </a:p>
        </p:txBody>
      </p:sp>
    </p:spTree>
    <p:extLst>
      <p:ext uri="{BB962C8B-B14F-4D97-AF65-F5344CB8AC3E}">
        <p14:creationId xmlns:p14="http://schemas.microsoft.com/office/powerpoint/2010/main" val="184320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B4F3B-996A-910E-8573-73919C75EA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18548-2214-A1DB-2FAD-E5002314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A5755-5F96-585D-7733-A2F3735053A6}"/>
              </a:ext>
            </a:extLst>
          </p:cNvPr>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Answer: </a:t>
            </a: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C: </a:t>
            </a:r>
            <a:r>
              <a:rPr lang="en-GB" sz="2800" b="0">
                <a:solidFill>
                  <a:srgbClr val="000000"/>
                </a:solidFill>
                <a:effectLst/>
                <a:latin typeface="Calibri" panose="020F0502020204030204" pitchFamily="34" charset="0"/>
                <a:ea typeface="Calibri" panose="020F0502020204030204" pitchFamily="34" charset="0"/>
                <a:cs typeface="Myriad Pro" panose="020B0503030403020204" charset="0"/>
              </a:rPr>
              <a:t>Care for the child and use B.C.A.L.M to respond and report appropriately. </a:t>
            </a:r>
            <a:endParaRPr lang="en-AU" sz="2800" b="1">
              <a:solidFill>
                <a:srgbClr val="000000"/>
              </a:solidFill>
              <a:effectLst/>
              <a:latin typeface="Myriad Pro" panose="020B0503030403020204" charset="0"/>
              <a:ea typeface="Calibri" panose="020F0502020204030204" pitchFamily="34" charset="0"/>
              <a:cs typeface="Myriad Pro" panose="020B0503030403020204" charset="0"/>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endPar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4" name="Slide Number Placeholder 3">
            <a:extLst>
              <a:ext uri="{FF2B5EF4-FFF2-40B4-BE49-F238E27FC236}">
                <a16:creationId xmlns:a16="http://schemas.microsoft.com/office/drawing/2014/main" id="{48C9405B-07BB-500C-28E2-067971035306}"/>
              </a:ext>
            </a:extLst>
          </p:cNvPr>
          <p:cNvSpPr>
            <a:spLocks noGrp="1"/>
          </p:cNvSpPr>
          <p:nvPr>
            <p:ph type="sldNum" sz="quarter" idx="5"/>
          </p:nvPr>
        </p:nvSpPr>
        <p:spPr/>
        <p:txBody>
          <a:bodyPr/>
          <a:lstStyle/>
          <a:p>
            <a:fld id="{A7D3761C-B494-47A9-B941-D2E928C81028}" type="slidenum">
              <a:rPr lang="en-AU" smtClean="0"/>
              <a:t>35</a:t>
            </a:fld>
            <a:endParaRPr lang="en-AU"/>
          </a:p>
        </p:txBody>
      </p:sp>
    </p:spTree>
    <p:extLst>
      <p:ext uri="{BB962C8B-B14F-4D97-AF65-F5344CB8AC3E}">
        <p14:creationId xmlns:p14="http://schemas.microsoft.com/office/powerpoint/2010/main" val="912540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8F02-C754-2DD9-FF51-FA292FF82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BC564-52E7-49D3-5F0F-0A46C39928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7DDEB-0F4F-B3F4-9B25-2759161F792B}"/>
              </a:ext>
            </a:extLst>
          </p:cNvPr>
          <p:cNvSpPr>
            <a:spLocks noGrp="1"/>
          </p:cNvSpPr>
          <p:nvPr>
            <p:ph type="body" idx="1"/>
          </p:nvPr>
        </p:nvSpPr>
        <p:spPr/>
        <p:txBody>
          <a:bodyPr/>
          <a:lstStyle/>
          <a:p>
            <a:pPr>
              <a:lnSpc>
                <a:spcPct val="120000"/>
              </a:lnSpc>
              <a:spcAft>
                <a:spcPts val="565"/>
              </a:spcAft>
            </a:pPr>
            <a:r>
              <a:rPr lang="en-GB" sz="1800" b="1">
                <a:solidFill>
                  <a:srgbClr val="000000"/>
                </a:solidFill>
                <a:effectLst/>
                <a:latin typeface="Calibri" panose="020F0502020204030204" pitchFamily="34" charset="0"/>
                <a:ea typeface="Calibri" panose="020F0502020204030204" pitchFamily="34" charset="0"/>
                <a:cs typeface="Myriad Pro" panose="020B0503030403020204" charset="0"/>
              </a:rPr>
              <a:t>Question 3:</a:t>
            </a:r>
            <a:r>
              <a:rPr lang="en-GB" sz="18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1800" b="0" kern="1200">
                <a:solidFill>
                  <a:srgbClr val="000000"/>
                </a:solidFill>
                <a:effectLst/>
                <a:latin typeface="Calibri" panose="020F0502020204030204" pitchFamily="34" charset="0"/>
                <a:ea typeface="Calibri" panose="020F0502020204030204" pitchFamily="34" charset="0"/>
                <a:cs typeface="Myriad Pro" panose="020B0503030403020204" charset="0"/>
              </a:rPr>
              <a:t>Grooming refers to actions deliberately undertaken with the aim of befriending and establishing an emotional connection with a young or vulnerable person, to lower their inhibitions in preparation for sexual activity. Would parents and other adults also be groomed?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15000"/>
              </a:lnSpc>
              <a:buFont typeface="+mj-lt"/>
              <a:buAutoNum type="alphaUcPeriod"/>
            </a:pPr>
            <a:r>
              <a:rPr lang="en-AU" sz="18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 – to create a situation where the perpetrator can sexually offend the young or vulnerable person.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lphaUcPeriod"/>
            </a:pPr>
            <a:r>
              <a:rPr lang="en-AU" sz="18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No – grooming only impacts a young or vulnerable person. </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898B3B00-4F33-EA37-F81E-0D4E89864A11}"/>
              </a:ext>
            </a:extLst>
          </p:cNvPr>
          <p:cNvSpPr>
            <a:spLocks noGrp="1"/>
          </p:cNvSpPr>
          <p:nvPr>
            <p:ph type="sldNum" sz="quarter" idx="5"/>
          </p:nvPr>
        </p:nvSpPr>
        <p:spPr/>
        <p:txBody>
          <a:bodyPr/>
          <a:lstStyle/>
          <a:p>
            <a:fld id="{A7D3761C-B494-47A9-B941-D2E928C81028}" type="slidenum">
              <a:rPr lang="en-AU" smtClean="0"/>
              <a:t>36</a:t>
            </a:fld>
            <a:endParaRPr lang="en-AU"/>
          </a:p>
        </p:txBody>
      </p:sp>
    </p:spTree>
    <p:extLst>
      <p:ext uri="{BB962C8B-B14F-4D97-AF65-F5344CB8AC3E}">
        <p14:creationId xmlns:p14="http://schemas.microsoft.com/office/powerpoint/2010/main" val="2519037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F1D81-FF1E-CD7C-1518-5FF6BD3D7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B80E3-D281-D433-6600-3C0F61455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0B1B9-D6EE-5301-CCAB-3616806C30F2}"/>
              </a:ext>
            </a:extLst>
          </p:cNvPr>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Answer: </a:t>
            </a: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 </a:t>
            </a:r>
            <a:r>
              <a:rPr lang="en-AU" sz="28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 – to create a situation where the perpetrator can sexually offend the young or vulnerable person. </a:t>
            </a:r>
            <a:endParaRPr lang="en-AU" sz="2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endPar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4" name="Slide Number Placeholder 3">
            <a:extLst>
              <a:ext uri="{FF2B5EF4-FFF2-40B4-BE49-F238E27FC236}">
                <a16:creationId xmlns:a16="http://schemas.microsoft.com/office/drawing/2014/main" id="{FD2A92F1-800B-936C-3AC8-D96ABCFBB491}"/>
              </a:ext>
            </a:extLst>
          </p:cNvPr>
          <p:cNvSpPr>
            <a:spLocks noGrp="1"/>
          </p:cNvSpPr>
          <p:nvPr>
            <p:ph type="sldNum" sz="quarter" idx="5"/>
          </p:nvPr>
        </p:nvSpPr>
        <p:spPr/>
        <p:txBody>
          <a:bodyPr/>
          <a:lstStyle/>
          <a:p>
            <a:fld id="{A7D3761C-B494-47A9-B941-D2E928C81028}" type="slidenum">
              <a:rPr lang="en-AU" smtClean="0"/>
              <a:t>37</a:t>
            </a:fld>
            <a:endParaRPr lang="en-AU"/>
          </a:p>
        </p:txBody>
      </p:sp>
    </p:spTree>
    <p:extLst>
      <p:ext uri="{BB962C8B-B14F-4D97-AF65-F5344CB8AC3E}">
        <p14:creationId xmlns:p14="http://schemas.microsoft.com/office/powerpoint/2010/main" val="1507552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21943-07A4-9352-590C-4C42816E4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89D71-55E5-27DD-D7B6-37441C615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6CDC23-5E3C-6B10-283C-380BBE42D60C}"/>
              </a:ext>
            </a:extLst>
          </p:cNvPr>
          <p:cNvSpPr>
            <a:spLocks noGrp="1"/>
          </p:cNvSpPr>
          <p:nvPr>
            <p:ph type="body" idx="1"/>
          </p:nvPr>
        </p:nvSpPr>
        <p:spPr/>
        <p:txBody>
          <a:bodyPr/>
          <a:lstStyle/>
          <a:p>
            <a:pPr>
              <a:lnSpc>
                <a:spcPct val="115000"/>
              </a:lnSpc>
              <a:spcAft>
                <a:spcPts val="1000"/>
              </a:spcAft>
            </a:pPr>
            <a:r>
              <a:rPr lang="en-AU" sz="1800" b="1">
                <a:effectLst/>
                <a:latin typeface="Calibri" panose="020F0502020204030204" pitchFamily="34" charset="0"/>
                <a:ea typeface="Calibri" panose="020F0502020204030204" pitchFamily="34" charset="0"/>
                <a:cs typeface="Times New Roman" panose="02020603050405020304" pitchFamily="18" charset="0"/>
              </a:rPr>
              <a:t>Question 4:</a:t>
            </a:r>
            <a:r>
              <a:rPr lang="en-AU" sz="1800">
                <a:effectLst/>
                <a:latin typeface="Calibri" panose="020F0502020204030204" pitchFamily="34" charset="0"/>
                <a:ea typeface="Calibri" panose="020F0502020204030204" pitchFamily="34" charset="0"/>
                <a:cs typeface="Times New Roman" panose="02020603050405020304" pitchFamily="18" charset="0"/>
              </a:rPr>
              <a:t> Which of the following would be an example of </a:t>
            </a:r>
            <a:r>
              <a:rPr lang="en-AU" sz="1800" b="1" u="sng">
                <a:effectLst/>
                <a:latin typeface="Calibri" panose="020F0502020204030204" pitchFamily="34" charset="0"/>
                <a:ea typeface="Calibri" panose="020F0502020204030204" pitchFamily="34" charset="0"/>
                <a:cs typeface="Times New Roman" panose="02020603050405020304" pitchFamily="18" charset="0"/>
              </a:rPr>
              <a:t>spiritual</a:t>
            </a:r>
            <a:r>
              <a:rPr lang="en-AU" sz="1800">
                <a:effectLst/>
                <a:latin typeface="Calibri" panose="020F0502020204030204" pitchFamily="34" charset="0"/>
                <a:ea typeface="Calibri" panose="020F0502020204030204" pitchFamily="34" charset="0"/>
                <a:cs typeface="Times New Roman" panose="02020603050405020304" pitchFamily="18" charset="0"/>
              </a:rPr>
              <a:t> abuse? </a:t>
            </a:r>
          </a:p>
          <a:p>
            <a:pPr marL="342900" lvl="0" indent="-342900">
              <a:lnSpc>
                <a:spcPct val="115000"/>
              </a:lnSpc>
              <a:buFont typeface="+mj-lt"/>
              <a:buAutoNum type="alphaUcPeriod"/>
            </a:pPr>
            <a:r>
              <a:rPr lang="en-AU" sz="1800">
                <a:effectLst/>
                <a:latin typeface="Calibri" panose="020F0502020204030204" pitchFamily="34" charset="0"/>
                <a:ea typeface="Calibri" panose="020F0502020204030204" pitchFamily="34" charset="0"/>
                <a:cs typeface="Times New Roman" panose="02020603050405020304" pitchFamily="18" charset="0"/>
              </a:rPr>
              <a:t>Enforcing a theological opinion that is opposite to the theology of the Church. </a:t>
            </a:r>
          </a:p>
          <a:p>
            <a:pPr marL="342900" lvl="0" indent="-342900">
              <a:lnSpc>
                <a:spcPct val="115000"/>
              </a:lnSpc>
              <a:buFont typeface="+mj-lt"/>
              <a:buAutoNum type="alphaUcPeriod"/>
            </a:pPr>
            <a:r>
              <a:rPr lang="en-AU" sz="1800">
                <a:effectLst/>
                <a:latin typeface="Calibri" panose="020F0502020204030204" pitchFamily="34" charset="0"/>
                <a:ea typeface="Calibri" panose="020F0502020204030204" pitchFamily="34" charset="0"/>
                <a:cs typeface="Times New Roman" panose="02020603050405020304" pitchFamily="18" charset="0"/>
              </a:rPr>
              <a:t>Using language, including scripture or prayer to create fear and self-blame. </a:t>
            </a:r>
          </a:p>
          <a:p>
            <a:pPr marL="342900" lvl="0" indent="-342900">
              <a:lnSpc>
                <a:spcPct val="115000"/>
              </a:lnSpc>
              <a:buFont typeface="+mj-lt"/>
              <a:buAutoNum type="alphaUcPeriod"/>
            </a:pPr>
            <a:r>
              <a:rPr lang="en-AU" sz="1800">
                <a:effectLst/>
                <a:latin typeface="Calibri" panose="020F0502020204030204" pitchFamily="34" charset="0"/>
                <a:ea typeface="Calibri" panose="020F0502020204030204" pitchFamily="34" charset="0"/>
                <a:cs typeface="Times New Roman" panose="02020603050405020304" pitchFamily="18" charset="0"/>
              </a:rPr>
              <a:t>Use of scripture to facilitate or justify subjecting a child to physical, emotional or sexual abuse or neglect. </a:t>
            </a:r>
          </a:p>
          <a:p>
            <a:pPr marL="342900" lvl="0" indent="-342900">
              <a:lnSpc>
                <a:spcPct val="115000"/>
              </a:lnSpc>
              <a:spcAft>
                <a:spcPts val="1000"/>
              </a:spcAft>
              <a:buFont typeface="+mj-lt"/>
              <a:buAutoNum type="alphaUcPeriod"/>
            </a:pPr>
            <a:r>
              <a:rPr lang="en-AU" sz="1800">
                <a:effectLst/>
                <a:latin typeface="Calibri" panose="020F0502020204030204" pitchFamily="34" charset="0"/>
                <a:ea typeface="Calibri" panose="020F0502020204030204" pitchFamily="34" charset="0"/>
                <a:cs typeface="Times New Roman" panose="02020603050405020304" pitchFamily="18" charset="0"/>
              </a:rPr>
              <a:t>All of the above. </a:t>
            </a:r>
          </a:p>
        </p:txBody>
      </p:sp>
      <p:sp>
        <p:nvSpPr>
          <p:cNvPr id="4" name="Slide Number Placeholder 3">
            <a:extLst>
              <a:ext uri="{FF2B5EF4-FFF2-40B4-BE49-F238E27FC236}">
                <a16:creationId xmlns:a16="http://schemas.microsoft.com/office/drawing/2014/main" id="{FC7D0292-F0E0-D205-B5CB-CE79B008DB10}"/>
              </a:ext>
            </a:extLst>
          </p:cNvPr>
          <p:cNvSpPr>
            <a:spLocks noGrp="1"/>
          </p:cNvSpPr>
          <p:nvPr>
            <p:ph type="sldNum" sz="quarter" idx="5"/>
          </p:nvPr>
        </p:nvSpPr>
        <p:spPr/>
        <p:txBody>
          <a:bodyPr/>
          <a:lstStyle/>
          <a:p>
            <a:fld id="{A7D3761C-B494-47A9-B941-D2E928C81028}" type="slidenum">
              <a:rPr lang="en-AU" smtClean="0"/>
              <a:t>38</a:t>
            </a:fld>
            <a:endParaRPr lang="en-AU"/>
          </a:p>
        </p:txBody>
      </p:sp>
    </p:spTree>
    <p:extLst>
      <p:ext uri="{BB962C8B-B14F-4D97-AF65-F5344CB8AC3E}">
        <p14:creationId xmlns:p14="http://schemas.microsoft.com/office/powerpoint/2010/main" val="8852496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23A68-36A1-2C00-F856-D9B9CCE4F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35ACC-6E5F-B06B-3134-E59702C3B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7E749-9FF7-C1E5-C74C-BBF26B790540}"/>
              </a:ext>
            </a:extLst>
          </p:cNvPr>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Answer:</a:t>
            </a: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D: All of the above. </a:t>
            </a:r>
          </a:p>
        </p:txBody>
      </p:sp>
      <p:sp>
        <p:nvSpPr>
          <p:cNvPr id="4" name="Slide Number Placeholder 3">
            <a:extLst>
              <a:ext uri="{FF2B5EF4-FFF2-40B4-BE49-F238E27FC236}">
                <a16:creationId xmlns:a16="http://schemas.microsoft.com/office/drawing/2014/main" id="{E603D35C-8960-4AAC-E026-3614A34C0571}"/>
              </a:ext>
            </a:extLst>
          </p:cNvPr>
          <p:cNvSpPr>
            <a:spLocks noGrp="1"/>
          </p:cNvSpPr>
          <p:nvPr>
            <p:ph type="sldNum" sz="quarter" idx="5"/>
          </p:nvPr>
        </p:nvSpPr>
        <p:spPr/>
        <p:txBody>
          <a:bodyPr/>
          <a:lstStyle/>
          <a:p>
            <a:fld id="{A7D3761C-B494-47A9-B941-D2E928C81028}" type="slidenum">
              <a:rPr lang="en-AU" smtClean="0"/>
              <a:t>39</a:t>
            </a:fld>
            <a:endParaRPr lang="en-AU"/>
          </a:p>
        </p:txBody>
      </p:sp>
    </p:spTree>
    <p:extLst>
      <p:ext uri="{BB962C8B-B14F-4D97-AF65-F5344CB8AC3E}">
        <p14:creationId xmlns:p14="http://schemas.microsoft.com/office/powerpoint/2010/main" val="259147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0"/>
              </a:spcBef>
              <a:spcAft>
                <a:spcPts val="300"/>
              </a:spcAft>
            </a:pPr>
            <a:r>
              <a:rPr lang="en-AU" sz="1800">
                <a:effectLst/>
                <a:latin typeface="Calibri" panose="020F0502020204030204" pitchFamily="34" charset="0"/>
                <a:ea typeface="Calibri" panose="020F0502020204030204" pitchFamily="34" charset="0"/>
                <a:cs typeface="Arial" panose="020B0604020202020204" pitchFamily="34" charset="0"/>
              </a:rPr>
              <a:t>WARNING</a:t>
            </a:r>
          </a:p>
          <a:p>
            <a:pPr marL="285750" indent="-285750">
              <a:spcBef>
                <a:spcPts val="300"/>
              </a:spcBef>
              <a:spcAft>
                <a:spcPts val="300"/>
              </a:spcAft>
              <a:buFont typeface="Arial" panose="020B0604020202020204" pitchFamily="34" charset="0"/>
              <a:buChar char="•"/>
            </a:pPr>
            <a:r>
              <a:rPr lang="en-AU" sz="1800">
                <a:effectLst/>
                <a:latin typeface="Calibri" panose="020F0502020204030204" pitchFamily="34" charset="0"/>
                <a:ea typeface="Calibri" panose="020F0502020204030204" pitchFamily="34" charset="0"/>
                <a:cs typeface="Arial" panose="020B0604020202020204" pitchFamily="34" charset="0"/>
              </a:rPr>
              <a:t>Information includes descriptions of </a:t>
            </a:r>
            <a:r>
              <a:rPr lang="en-AU" sz="1800" b="1">
                <a:effectLst/>
                <a:latin typeface="Calibri" panose="020F0502020204030204" pitchFamily="34" charset="0"/>
                <a:ea typeface="Calibri" panose="020F0502020204030204" pitchFamily="34" charset="0"/>
                <a:cs typeface="Arial" panose="020B0604020202020204" pitchFamily="34" charset="0"/>
              </a:rPr>
              <a:t>abuse, neglect and grooming</a:t>
            </a:r>
            <a:r>
              <a:rPr lang="en-AU" sz="1800">
                <a:effectLst/>
                <a:latin typeface="Calibri" panose="020F0502020204030204" pitchFamily="34" charset="0"/>
                <a:ea typeface="Calibri" panose="020F0502020204030204" pitchFamily="34" charset="0"/>
                <a:cs typeface="Arial" panose="020B0604020202020204" pitchFamily="34" charset="0"/>
              </a:rPr>
              <a:t>. </a:t>
            </a:r>
          </a:p>
          <a:p>
            <a:pPr marL="285750" indent="-285750">
              <a:spcBef>
                <a:spcPts val="300"/>
              </a:spcBef>
              <a:spcAft>
                <a:spcPts val="300"/>
              </a:spcAft>
              <a:buFont typeface="Arial" panose="020B0604020202020204" pitchFamily="34" charset="0"/>
              <a:buChar char="•"/>
            </a:pPr>
            <a:r>
              <a:rPr lang="en-AU" sz="1800">
                <a:effectLst/>
                <a:latin typeface="Calibri" panose="020F0502020204030204" pitchFamily="34" charset="0"/>
                <a:ea typeface="Calibri" panose="020F0502020204030204" pitchFamily="34" charset="0"/>
                <a:cs typeface="Arial" panose="020B0604020202020204" pitchFamily="34" charset="0"/>
              </a:rPr>
              <a:t>It may be </a:t>
            </a:r>
            <a:r>
              <a:rPr lang="en-AU" sz="1800" b="1">
                <a:effectLst/>
                <a:latin typeface="Calibri" panose="020F0502020204030204" pitchFamily="34" charset="0"/>
                <a:ea typeface="Calibri" panose="020F0502020204030204" pitchFamily="34" charset="0"/>
                <a:cs typeface="Arial" panose="020B0604020202020204" pitchFamily="34" charset="0"/>
              </a:rPr>
              <a:t>unsettling, challenging, confronting or distressing</a:t>
            </a:r>
            <a:r>
              <a:rPr lang="en-AU" sz="1800">
                <a:effectLst/>
                <a:latin typeface="Calibri" panose="020F0502020204030204" pitchFamily="34" charset="0"/>
                <a:ea typeface="Calibri" panose="020F0502020204030204" pitchFamily="34" charset="0"/>
                <a:cs typeface="Arial" panose="020B0604020202020204" pitchFamily="34" charset="0"/>
              </a:rPr>
              <a:t>. </a:t>
            </a:r>
          </a:p>
          <a:p>
            <a:pPr marL="285750" indent="-285750">
              <a:spcBef>
                <a:spcPts val="300"/>
              </a:spcBef>
              <a:spcAft>
                <a:spcPts val="300"/>
              </a:spcAft>
              <a:buFont typeface="Arial" panose="020B0604020202020204" pitchFamily="34" charset="0"/>
              <a:buChar char="•"/>
            </a:pPr>
            <a:r>
              <a:rPr lang="en-AU" sz="1800">
                <a:effectLst/>
                <a:latin typeface="Calibri" panose="020F0502020204030204" pitchFamily="34" charset="0"/>
                <a:ea typeface="Calibri" panose="020F0502020204030204" pitchFamily="34" charset="0"/>
                <a:cs typeface="Arial" panose="020B0604020202020204" pitchFamily="34" charset="0"/>
              </a:rPr>
              <a:t>It may </a:t>
            </a:r>
            <a:r>
              <a:rPr lang="en-AU" sz="1800" b="1">
                <a:effectLst/>
                <a:latin typeface="Calibri" panose="020F0502020204030204" pitchFamily="34" charset="0"/>
                <a:ea typeface="Calibri" panose="020F0502020204030204" pitchFamily="34" charset="0"/>
                <a:cs typeface="Arial" panose="020B0604020202020204" pitchFamily="34" charset="0"/>
              </a:rPr>
              <a:t>trigger memories, cause flashbacks </a:t>
            </a:r>
            <a:r>
              <a:rPr lang="en-AU" sz="1800">
                <a:effectLst/>
                <a:latin typeface="Calibri" panose="020F0502020204030204" pitchFamily="34" charset="0"/>
                <a:ea typeface="Calibri" panose="020F0502020204030204" pitchFamily="34" charset="0"/>
                <a:cs typeface="Arial" panose="020B0604020202020204" pitchFamily="34" charset="0"/>
              </a:rPr>
              <a:t>or remind you of events you or others have experienced. </a:t>
            </a:r>
          </a:p>
          <a:p>
            <a:pPr marL="285750" indent="-285750">
              <a:spcBef>
                <a:spcPts val="300"/>
              </a:spcBef>
              <a:spcAft>
                <a:spcPts val="300"/>
              </a:spcAft>
              <a:buFont typeface="Arial" panose="020B0604020202020204" pitchFamily="34" charset="0"/>
              <a:buChar char="•"/>
            </a:pPr>
            <a:r>
              <a:rPr lang="en-AU" sz="1800">
                <a:effectLst/>
                <a:latin typeface="Calibri" panose="020F0502020204030204" pitchFamily="34" charset="0"/>
                <a:ea typeface="Calibri" panose="020F0502020204030204" pitchFamily="34" charset="0"/>
                <a:cs typeface="Arial" panose="020B0604020202020204" pitchFamily="34" charset="0"/>
              </a:rPr>
              <a:t>It is important you are </a:t>
            </a:r>
            <a:r>
              <a:rPr lang="en-AU" sz="1800" b="1">
                <a:effectLst/>
                <a:latin typeface="Calibri" panose="020F0502020204030204" pitchFamily="34" charset="0"/>
                <a:ea typeface="Calibri" panose="020F0502020204030204" pitchFamily="34" charset="0"/>
                <a:cs typeface="Arial" panose="020B0604020202020204" pitchFamily="34" charset="0"/>
              </a:rPr>
              <a:t>safe</a:t>
            </a:r>
            <a:r>
              <a:rPr lang="en-AU" sz="1800">
                <a:effectLst/>
                <a:latin typeface="Calibri" panose="020F0502020204030204" pitchFamily="34" charset="0"/>
                <a:ea typeface="Calibri" panose="020F0502020204030204" pitchFamily="34" charset="0"/>
                <a:cs typeface="Arial" panose="020B0604020202020204" pitchFamily="34" charset="0"/>
              </a:rPr>
              <a:t> and </a:t>
            </a:r>
            <a:r>
              <a:rPr lang="en-AU" sz="1800" b="1">
                <a:effectLst/>
                <a:latin typeface="Calibri" panose="020F0502020204030204" pitchFamily="34" charset="0"/>
                <a:ea typeface="Calibri" panose="020F0502020204030204" pitchFamily="34" charset="0"/>
                <a:cs typeface="Arial" panose="020B0604020202020204" pitchFamily="34" charset="0"/>
              </a:rPr>
              <a:t>seek support </a:t>
            </a:r>
            <a:r>
              <a:rPr lang="en-AU" sz="1800">
                <a:effectLst/>
                <a:latin typeface="Calibri" panose="020F0502020204030204" pitchFamily="34" charset="0"/>
                <a:ea typeface="Calibri" panose="020F0502020204030204" pitchFamily="34" charset="0"/>
                <a:cs typeface="Arial" panose="020B0604020202020204" pitchFamily="34" charset="0"/>
              </a:rPr>
              <a:t>from someone you trust. </a:t>
            </a:r>
          </a:p>
          <a:p>
            <a:pPr>
              <a:spcBef>
                <a:spcPts val="300"/>
              </a:spcBef>
              <a:spcAft>
                <a:spcPts val="300"/>
              </a:spcAft>
            </a:pPr>
            <a:endParaRPr lang="en-AU" sz="1800">
              <a:effectLst/>
              <a:latin typeface="Calibri" panose="020F0502020204030204" pitchFamily="34" charset="0"/>
              <a:ea typeface="Calibri" panose="020F050202020403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D3761C-B494-47A9-B941-D2E928C810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795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EE3A4-B6D5-27C1-1382-26507144D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3681D-7E05-CC6C-DF35-C3F57CEBDA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CB9D0-871C-C101-AD85-7184FFD8B04F}"/>
              </a:ext>
            </a:extLst>
          </p:cNvPr>
          <p:cNvSpPr>
            <a:spLocks noGrp="1"/>
          </p:cNvSpPr>
          <p:nvPr>
            <p:ph type="body" idx="1"/>
          </p:nvPr>
        </p:nvSpPr>
        <p:spPr/>
        <p:txBody>
          <a:bodyPr/>
          <a:lstStyle/>
          <a:p>
            <a:pPr>
              <a:lnSpc>
                <a:spcPct val="120000"/>
              </a:lnSpc>
              <a:spcAft>
                <a:spcPts val="565"/>
              </a:spcAft>
            </a:pPr>
            <a:r>
              <a:rPr lang="en-AU" sz="1800" b="1">
                <a:solidFill>
                  <a:srgbClr val="000000"/>
                </a:solidFill>
                <a:effectLst/>
                <a:latin typeface="Calibri" panose="020F0502020204030204" pitchFamily="34" charset="0"/>
                <a:ea typeface="Calibri" panose="020F0502020204030204" pitchFamily="34" charset="0"/>
                <a:cs typeface="Myriad Pro" panose="020B0503030403020204" charset="0"/>
              </a:rPr>
              <a:t>Question 5: </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Which of the following is </a:t>
            </a:r>
            <a:r>
              <a:rPr lang="en-AU" sz="1800" b="1" u="sng">
                <a:solidFill>
                  <a:srgbClr val="000000"/>
                </a:solidFill>
                <a:effectLst/>
                <a:latin typeface="Calibri" panose="020F0502020204030204" pitchFamily="34" charset="0"/>
                <a:ea typeface="Calibri" panose="020F0502020204030204" pitchFamily="34" charset="0"/>
                <a:cs typeface="Myriad Pro" panose="020B0503030403020204" charset="0"/>
              </a:rPr>
              <a:t>NOT</a:t>
            </a: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 a sign of possible sexual abuse?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Unexplained injuries to sexual body parts.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Refusing to talk about ‘secrets’.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Gifts that are easily explained, such as for a birthday.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342900" lvl="0" indent="-342900">
              <a:lnSpc>
                <a:spcPct val="120000"/>
              </a:lnSpc>
              <a:spcAft>
                <a:spcPts val="565"/>
              </a:spcAft>
              <a:buFont typeface="+mj-lt"/>
              <a:buAutoNum type="alphaUcPeriod"/>
            </a:pPr>
            <a:r>
              <a:rPr lang="en-AU" sz="1800" b="0">
                <a:solidFill>
                  <a:srgbClr val="000000"/>
                </a:solidFill>
                <a:effectLst/>
                <a:latin typeface="Calibri" panose="020F0502020204030204" pitchFamily="34" charset="0"/>
                <a:ea typeface="Calibri" panose="020F0502020204030204" pitchFamily="34" charset="0"/>
                <a:cs typeface="Myriad Pro" panose="020B0503030403020204" charset="0"/>
              </a:rPr>
              <a:t>Overly sexualised themes in artwork. </a:t>
            </a:r>
            <a:endParaRPr lang="en-AU" sz="1800" b="1">
              <a:solidFill>
                <a:srgbClr val="000000"/>
              </a:solidFill>
              <a:effectLst/>
              <a:latin typeface="Myriad Pro" panose="020B0503030403020204" charset="0"/>
              <a:ea typeface="Calibri" panose="020F0502020204030204" pitchFamily="34" charset="0"/>
              <a:cs typeface="Myriad Pro" panose="020B0503030403020204" charset="0"/>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p:txBody>
      </p:sp>
      <p:sp>
        <p:nvSpPr>
          <p:cNvPr id="4" name="Slide Number Placeholder 3">
            <a:extLst>
              <a:ext uri="{FF2B5EF4-FFF2-40B4-BE49-F238E27FC236}">
                <a16:creationId xmlns:a16="http://schemas.microsoft.com/office/drawing/2014/main" id="{5B843B6B-513A-6A50-500C-61B2DE2E9C49}"/>
              </a:ext>
            </a:extLst>
          </p:cNvPr>
          <p:cNvSpPr>
            <a:spLocks noGrp="1"/>
          </p:cNvSpPr>
          <p:nvPr>
            <p:ph type="sldNum" sz="quarter" idx="5"/>
          </p:nvPr>
        </p:nvSpPr>
        <p:spPr/>
        <p:txBody>
          <a:bodyPr/>
          <a:lstStyle/>
          <a:p>
            <a:fld id="{A7D3761C-B494-47A9-B941-D2E928C81028}" type="slidenum">
              <a:rPr lang="en-AU" smtClean="0"/>
              <a:t>40</a:t>
            </a:fld>
            <a:endParaRPr lang="en-AU"/>
          </a:p>
        </p:txBody>
      </p:sp>
    </p:spTree>
    <p:extLst>
      <p:ext uri="{BB962C8B-B14F-4D97-AF65-F5344CB8AC3E}">
        <p14:creationId xmlns:p14="http://schemas.microsoft.com/office/powerpoint/2010/main" val="3248330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C98D3-B190-C556-A420-93A743AD1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92AFB-8864-172C-8F8D-AD6E47E34D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62649-D6CA-0A62-4B51-E0CFA4296F61}"/>
              </a:ext>
            </a:extLst>
          </p:cNvPr>
          <p:cNvSpPr>
            <a:spLocks noGrp="1"/>
          </p:cNvSpPr>
          <p:nvPr>
            <p:ph type="body" idx="1"/>
          </p:nvPr>
        </p:nvSpPr>
        <p:spPr/>
        <p:txBody>
          <a:bodyPr/>
          <a:lstStyle/>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Answer: </a:t>
            </a: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C: </a:t>
            </a:r>
            <a:r>
              <a:rPr lang="en-AU" sz="2800" b="0">
                <a:solidFill>
                  <a:srgbClr val="000000"/>
                </a:solidFill>
                <a:effectLst/>
                <a:latin typeface="Calibri" panose="020F0502020204030204" pitchFamily="34" charset="0"/>
                <a:ea typeface="Calibri" panose="020F0502020204030204" pitchFamily="34" charset="0"/>
                <a:cs typeface="Myriad Pro" panose="020B0503030403020204" charset="0"/>
              </a:rPr>
              <a:t>Gifts that are easily explained, such as for a birthday. </a:t>
            </a:r>
            <a:endParaRPr lang="en-AU" sz="2800" b="1">
              <a:solidFill>
                <a:srgbClr val="000000"/>
              </a:solidFill>
              <a:effectLst/>
              <a:latin typeface="Myriad Pro" panose="020B0503030403020204" charset="0"/>
              <a:ea typeface="Calibri" panose="020F0502020204030204" pitchFamily="34" charset="0"/>
              <a:cs typeface="Myriad Pro" panose="020B0503030403020204" charset="0"/>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endPar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20000"/>
              </a:lnSpc>
              <a:spcBef>
                <a:spcPts val="0"/>
              </a:spcBef>
              <a:spcAft>
                <a:spcPts val="565"/>
              </a:spcAft>
              <a:buClrTx/>
              <a:buSzTx/>
              <a:buFont typeface="Wingdings" panose="05000000000000000000" pitchFamily="2" charset="2"/>
              <a:buNone/>
              <a:tabLst/>
              <a:defRPr/>
            </a:pPr>
            <a:r>
              <a:rPr kumimoji="0" lang="en-US" sz="2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If a gift was not easily explained, it may be a sign of possible grooming or sexual abuse. </a:t>
            </a:r>
          </a:p>
        </p:txBody>
      </p:sp>
      <p:sp>
        <p:nvSpPr>
          <p:cNvPr id="4" name="Slide Number Placeholder 3">
            <a:extLst>
              <a:ext uri="{FF2B5EF4-FFF2-40B4-BE49-F238E27FC236}">
                <a16:creationId xmlns:a16="http://schemas.microsoft.com/office/drawing/2014/main" id="{5C44B7B1-1136-6821-5E62-602C78209CA7}"/>
              </a:ext>
            </a:extLst>
          </p:cNvPr>
          <p:cNvSpPr>
            <a:spLocks noGrp="1"/>
          </p:cNvSpPr>
          <p:nvPr>
            <p:ph type="sldNum" sz="quarter" idx="5"/>
          </p:nvPr>
        </p:nvSpPr>
        <p:spPr/>
        <p:txBody>
          <a:bodyPr/>
          <a:lstStyle/>
          <a:p>
            <a:fld id="{A7D3761C-B494-47A9-B941-D2E928C81028}" type="slidenum">
              <a:rPr lang="en-AU" smtClean="0"/>
              <a:t>41</a:t>
            </a:fld>
            <a:endParaRPr lang="en-AU"/>
          </a:p>
        </p:txBody>
      </p:sp>
    </p:spTree>
    <p:extLst>
      <p:ext uri="{BB962C8B-B14F-4D97-AF65-F5344CB8AC3E}">
        <p14:creationId xmlns:p14="http://schemas.microsoft.com/office/powerpoint/2010/main" val="2041969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Thank you so much for your time and effort with the training. </a:t>
            </a:r>
          </a:p>
          <a:p>
            <a:pPr marL="171450" indent="-171450">
              <a:buFont typeface="Arial" panose="020B0604020202020204" pitchFamily="34" charset="0"/>
              <a:buChar char="•"/>
            </a:pPr>
            <a:r>
              <a:rPr lang="en-AU"/>
              <a:t>Safe Church resources can be found on The Hub. </a:t>
            </a:r>
          </a:p>
          <a:p>
            <a:pPr marL="171450" indent="-171450">
              <a:buFont typeface="Arial" panose="020B0604020202020204" pitchFamily="34" charset="0"/>
              <a:buChar char="•"/>
            </a:pPr>
            <a:r>
              <a:rPr lang="en-AU"/>
              <a:t>Connect with the Safe Church Unit if you have any questions. </a:t>
            </a:r>
          </a:p>
        </p:txBody>
      </p:sp>
      <p:sp>
        <p:nvSpPr>
          <p:cNvPr id="4" name="Slide Number Placeholder 3"/>
          <p:cNvSpPr>
            <a:spLocks noGrp="1"/>
          </p:cNvSpPr>
          <p:nvPr>
            <p:ph type="sldNum" sz="quarter" idx="5"/>
          </p:nvPr>
        </p:nvSpPr>
        <p:spPr/>
        <p:txBody>
          <a:bodyPr/>
          <a:lstStyle/>
          <a:p>
            <a:fld id="{43BF0255-D044-4ED7-A056-F4F41C988099}" type="slidenum">
              <a:rPr lang="en-AU" smtClean="0"/>
              <a:t>42</a:t>
            </a:fld>
            <a:endParaRPr lang="en-AU"/>
          </a:p>
        </p:txBody>
      </p:sp>
    </p:spTree>
    <p:extLst>
      <p:ext uri="{BB962C8B-B14F-4D97-AF65-F5344CB8AC3E}">
        <p14:creationId xmlns:p14="http://schemas.microsoft.com/office/powerpoint/2010/main" val="2820000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fontAlgn="base">
              <a:buFont typeface="Arial" panose="020B0604020202020204" pitchFamily="34" charset="0"/>
              <a:buChar char="•"/>
            </a:pPr>
            <a:r>
              <a:rPr lang="en-AU" b="0" i="0">
                <a:solidFill>
                  <a:schemeClr val="tx1"/>
                </a:solidFill>
                <a:effectLst/>
                <a:latin typeface="Myriad Pro"/>
              </a:rPr>
              <a:t>Reflecting on history, we are aware of people within the Church that knew about abuse and did not act in the best interests of the people being harmed. </a:t>
            </a:r>
          </a:p>
          <a:p>
            <a:pPr marL="171450" indent="-171450" algn="l" fontAlgn="base">
              <a:buFont typeface="Arial" panose="020B0604020202020204" pitchFamily="34" charset="0"/>
              <a:buChar char="•"/>
            </a:pPr>
            <a:r>
              <a:rPr lang="en-AU" b="0" i="0">
                <a:solidFill>
                  <a:schemeClr val="tx1"/>
                </a:solidFill>
                <a:effectLst/>
                <a:latin typeface="Myriad Pro"/>
              </a:rPr>
              <a:t>The Royal Commission into Institutional Responses to Child Sexual abuse provided indisputable evidence of abuse in over 3, 400 institutions, including Uniting Church in Australia Congregations, agencies and schools. </a:t>
            </a:r>
          </a:p>
          <a:p>
            <a:pPr marL="171450" indent="-171450" algn="l" fontAlgn="base">
              <a:buFont typeface="Arial" panose="020B0604020202020204" pitchFamily="34" charset="0"/>
              <a:buChar char="•"/>
            </a:pPr>
            <a:r>
              <a:rPr lang="en-AU" b="0" i="0">
                <a:solidFill>
                  <a:schemeClr val="tx1"/>
                </a:solidFill>
                <a:effectLst/>
                <a:latin typeface="Myriad Pro"/>
              </a:rPr>
              <a:t>As we learn from this, we strive to recognise and reduce risks wherever possible. </a:t>
            </a:r>
          </a:p>
          <a:p>
            <a:pPr algn="l" fontAlgn="base"/>
            <a:endParaRPr lang="en-AU" b="0" i="0">
              <a:solidFill>
                <a:schemeClr val="tx1"/>
              </a:solidFill>
              <a:effectLst/>
              <a:latin typeface="Myriad Pro"/>
            </a:endParaRPr>
          </a:p>
          <a:p>
            <a:pPr algn="l" fontAlgn="base"/>
            <a:r>
              <a:rPr lang="en-AU" b="0" i="0">
                <a:solidFill>
                  <a:schemeClr val="tx1"/>
                </a:solidFill>
                <a:effectLst/>
                <a:latin typeface="Myriad Pro"/>
              </a:rPr>
              <a:t>In response to the Royal Commission findings, the 2017 Assembly President, Stuart McMillan said:</a:t>
            </a:r>
          </a:p>
          <a:p>
            <a:pPr algn="l" fontAlgn="base"/>
            <a:r>
              <a:rPr lang="en-AU" b="0" i="1">
                <a:solidFill>
                  <a:schemeClr val="tx1"/>
                </a:solidFill>
                <a:effectLst/>
                <a:latin typeface="Myriad Pro"/>
              </a:rPr>
              <a:t>“On behalf of the Uniting Church in Australia I sincerely apologise to all children in our care who suffered sexual abuse, of any kind, in our church, whether it happened since union of 1977 or before that in our predecessor churches. We are, and I am, deeply sorry that we didn't protect and care in accordance with our Christian values for those children. I want to acknowledge the impact that it's had in the lives of those young people and to say I am truly sorry. Our commitment to you is that we will seek to make amends and to ensure that others don't suffer in the same way you have. As church leaders we pledge that we will continue to understand and to implement the lessons that we've learnt through this Royal Commission and remain open to the insights of survivors and professionals. We pledge to continuously seek improvement, to regularly renew our policies and our practices in all parts of our church, and to ensure that they reflect the best quality for care, service and support of children. This is our commitment to you.”</a:t>
            </a:r>
          </a:p>
          <a:p>
            <a:pPr algn="l" fontAlgn="base"/>
            <a:endParaRPr lang="en-AU" b="0" i="0">
              <a:solidFill>
                <a:srgbClr val="000000"/>
              </a:solidFill>
              <a:effectLst/>
              <a:latin typeface="Myriad Pro"/>
            </a:endParaRPr>
          </a:p>
          <a:p>
            <a:endParaRPr lang="en-AU"/>
          </a:p>
        </p:txBody>
      </p:sp>
      <p:sp>
        <p:nvSpPr>
          <p:cNvPr id="4" name="Slide Number Placeholder 3"/>
          <p:cNvSpPr>
            <a:spLocks noGrp="1"/>
          </p:cNvSpPr>
          <p:nvPr>
            <p:ph type="sldNum" sz="quarter" idx="5"/>
          </p:nvPr>
        </p:nvSpPr>
        <p:spPr/>
        <p:txBody>
          <a:bodyPr/>
          <a:lstStyle/>
          <a:p>
            <a:fld id="{A5470FAB-E17C-496D-B001-82C2EC21F49B}" type="slidenum">
              <a:rPr lang="en-AU" smtClean="0"/>
              <a:t>5</a:t>
            </a:fld>
            <a:endParaRPr lang="en-AU"/>
          </a:p>
        </p:txBody>
      </p:sp>
    </p:spTree>
    <p:extLst>
      <p:ext uri="{BB962C8B-B14F-4D97-AF65-F5344CB8AC3E}">
        <p14:creationId xmlns:p14="http://schemas.microsoft.com/office/powerpoint/2010/main" val="2001159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4376B-44D9-BC70-6161-529F8B02D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0A5FD-DA77-A880-5CAA-17E301C507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2BFBA-E446-9790-FD20-6515F6B87E63}"/>
              </a:ext>
            </a:extLst>
          </p:cNvPr>
          <p:cNvSpPr>
            <a:spLocks noGrp="1"/>
          </p:cNvSpPr>
          <p:nvPr>
            <p:ph type="body" idx="1"/>
          </p:nvPr>
        </p:nvSpPr>
        <p:spPr/>
        <p:txBody>
          <a:bodyPr/>
          <a:lstStyle/>
          <a:p>
            <a:r>
              <a:rPr lang="en-AU"/>
              <a:t>Let’s share some thoughts from what you already know. </a:t>
            </a:r>
          </a:p>
          <a:p>
            <a:endParaRPr lang="en-AU"/>
          </a:p>
          <a:p>
            <a:r>
              <a:rPr lang="en-AU" b="1"/>
              <a:t>What is abuse and harm? </a:t>
            </a:r>
          </a:p>
        </p:txBody>
      </p:sp>
      <p:sp>
        <p:nvSpPr>
          <p:cNvPr id="4" name="Slide Number Placeholder 3">
            <a:extLst>
              <a:ext uri="{FF2B5EF4-FFF2-40B4-BE49-F238E27FC236}">
                <a16:creationId xmlns:a16="http://schemas.microsoft.com/office/drawing/2014/main" id="{C96C751E-FCFE-C8A8-C252-769963C1BBB9}"/>
              </a:ext>
            </a:extLst>
          </p:cNvPr>
          <p:cNvSpPr>
            <a:spLocks noGrp="1"/>
          </p:cNvSpPr>
          <p:nvPr>
            <p:ph type="sldNum" sz="quarter" idx="5"/>
          </p:nvPr>
        </p:nvSpPr>
        <p:spPr/>
        <p:txBody>
          <a:bodyPr/>
          <a:lstStyle/>
          <a:p>
            <a:fld id="{A7D3761C-B494-47A9-B941-D2E928C81028}" type="slidenum">
              <a:rPr lang="en-AU" smtClean="0"/>
              <a:t>6</a:t>
            </a:fld>
            <a:endParaRPr lang="en-AU"/>
          </a:p>
        </p:txBody>
      </p:sp>
    </p:spTree>
    <p:extLst>
      <p:ext uri="{BB962C8B-B14F-4D97-AF65-F5344CB8AC3E}">
        <p14:creationId xmlns:p14="http://schemas.microsoft.com/office/powerpoint/2010/main" val="10322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b="0" i="0">
                <a:solidFill>
                  <a:schemeClr val="tx1"/>
                </a:solidFill>
                <a:effectLst/>
                <a:latin typeface="Myriad Pro"/>
              </a:rPr>
              <a:t>Let's clarify the relationship between abuse and harm.</a:t>
            </a:r>
          </a:p>
          <a:p>
            <a:pPr marL="171450" indent="-171450" algn="l" fontAlgn="base" latinLnBrk="0">
              <a:buFont typeface="Arial" panose="020B0604020202020204" pitchFamily="34" charset="0"/>
              <a:buChar char="•"/>
            </a:pPr>
            <a:r>
              <a:rPr lang="en-AU" b="1" i="0">
                <a:solidFill>
                  <a:schemeClr val="tx1"/>
                </a:solidFill>
                <a:effectLst/>
                <a:latin typeface="var(--font-family-head)"/>
              </a:rPr>
              <a:t>Abuse </a:t>
            </a:r>
            <a:r>
              <a:rPr lang="en-AU" b="0" i="0">
                <a:solidFill>
                  <a:schemeClr val="tx1"/>
                </a:solidFill>
                <a:effectLst/>
                <a:latin typeface="Myriad Pro"/>
              </a:rPr>
              <a:t>is the </a:t>
            </a:r>
            <a:r>
              <a:rPr lang="en-AU" b="1" i="0">
                <a:solidFill>
                  <a:schemeClr val="tx1"/>
                </a:solidFill>
                <a:effectLst/>
                <a:latin typeface="var(--font-family-head)"/>
              </a:rPr>
              <a:t>action </a:t>
            </a:r>
            <a:r>
              <a:rPr lang="en-AU" b="0" i="0">
                <a:solidFill>
                  <a:schemeClr val="tx1"/>
                </a:solidFill>
                <a:effectLst/>
                <a:latin typeface="Myriad Pro"/>
              </a:rPr>
              <a:t>taking place.</a:t>
            </a:r>
          </a:p>
          <a:p>
            <a:pPr marL="171450" indent="-171450" algn="l" fontAlgn="base" latinLnBrk="0">
              <a:buFont typeface="Arial" panose="020B0604020202020204" pitchFamily="34" charset="0"/>
              <a:buChar char="•"/>
            </a:pPr>
            <a:r>
              <a:rPr lang="en-AU" b="1" i="0">
                <a:solidFill>
                  <a:schemeClr val="tx1"/>
                </a:solidFill>
                <a:effectLst/>
                <a:latin typeface="var(--font-family-head)"/>
              </a:rPr>
              <a:t>Harm </a:t>
            </a:r>
            <a:r>
              <a:rPr lang="en-AU" b="0" i="0">
                <a:solidFill>
                  <a:schemeClr val="tx1"/>
                </a:solidFill>
                <a:effectLst/>
                <a:latin typeface="Myriad Pro"/>
              </a:rPr>
              <a:t>is the resulting </a:t>
            </a:r>
            <a:r>
              <a:rPr lang="en-AU" b="1" i="0">
                <a:solidFill>
                  <a:schemeClr val="tx1"/>
                </a:solidFill>
                <a:effectLst/>
                <a:latin typeface="var(--font-family-head)"/>
              </a:rPr>
              <a:t>impact </a:t>
            </a:r>
            <a:r>
              <a:rPr lang="en-AU" b="0" i="0">
                <a:solidFill>
                  <a:schemeClr val="tx1"/>
                </a:solidFill>
                <a:effectLst/>
                <a:latin typeface="Myriad Pro"/>
              </a:rPr>
              <a:t>of that action.</a:t>
            </a:r>
          </a:p>
          <a:p>
            <a:pPr algn="l" fontAlgn="base" latinLnBrk="0"/>
            <a:endParaRPr lang="en-AU" b="0" i="0">
              <a:solidFill>
                <a:schemeClr val="tx1"/>
              </a:solidFill>
              <a:effectLst/>
              <a:latin typeface="Myriad Pro"/>
            </a:endParaRPr>
          </a:p>
          <a:p>
            <a:pPr algn="l" fontAlgn="base" latinLnBrk="0"/>
            <a:r>
              <a:rPr lang="en-AU" b="0" i="0">
                <a:solidFill>
                  <a:schemeClr val="tx1"/>
                </a:solidFill>
                <a:effectLst/>
                <a:latin typeface="Myriad Pro"/>
              </a:rPr>
              <a:t>The definition of abusive action is:</a:t>
            </a:r>
          </a:p>
          <a:p>
            <a:pPr algn="l" fontAlgn="base" latinLnBrk="0"/>
            <a:r>
              <a:rPr lang="en-AU" b="0" i="1">
                <a:solidFill>
                  <a:schemeClr val="tx1"/>
                </a:solidFill>
                <a:effectLst/>
                <a:latin typeface="Myriad Pro"/>
              </a:rPr>
              <a:t>An incident of abuse (act or omission) which results in harm to a person, putting their health, welfare and safety at risk. </a:t>
            </a:r>
          </a:p>
          <a:p>
            <a:pPr algn="l" fontAlgn="base" latinLnBrk="0"/>
            <a:endParaRPr lang="en-AU" b="0" i="0">
              <a:solidFill>
                <a:schemeClr val="tx1"/>
              </a:solidFill>
              <a:effectLst/>
              <a:latin typeface="Myriad Pro"/>
            </a:endParaRPr>
          </a:p>
          <a:p>
            <a:pPr algn="l" fontAlgn="base" latinLnBrk="0"/>
            <a:r>
              <a:rPr lang="en-AU" b="0" i="0">
                <a:solidFill>
                  <a:schemeClr val="tx1"/>
                </a:solidFill>
                <a:effectLst/>
                <a:latin typeface="Myriad Pro"/>
              </a:rPr>
              <a:t>Survivors and perpetrators can be young people, vulnerable people and adults. </a:t>
            </a:r>
          </a:p>
          <a:p>
            <a:pPr algn="l" fontAlgn="base" latinLnBrk="0"/>
            <a:endParaRPr lang="en-AU" b="0" i="0">
              <a:solidFill>
                <a:schemeClr val="tx1"/>
              </a:solidFill>
              <a:effectLst/>
              <a:latin typeface="Myriad Pro"/>
            </a:endParaRPr>
          </a:p>
          <a:p>
            <a:pPr algn="l" fontAlgn="base" latinLnBrk="0"/>
            <a:endParaRPr lang="en-AU" b="0" i="0">
              <a:solidFill>
                <a:schemeClr val="tx1"/>
              </a:solidFill>
              <a:effectLst/>
              <a:latin typeface="Myriad Pro"/>
            </a:endParaRPr>
          </a:p>
        </p:txBody>
      </p:sp>
      <p:sp>
        <p:nvSpPr>
          <p:cNvPr id="4" name="Slide Number Placeholder 3"/>
          <p:cNvSpPr>
            <a:spLocks noGrp="1"/>
          </p:cNvSpPr>
          <p:nvPr>
            <p:ph type="sldNum" sz="quarter" idx="5"/>
          </p:nvPr>
        </p:nvSpPr>
        <p:spPr/>
        <p:txBody>
          <a:bodyPr/>
          <a:lstStyle/>
          <a:p>
            <a:fld id="{3845D58D-432B-4647-BCDD-AD0BBDF7913D}" type="slidenum">
              <a:rPr lang="en-AU" smtClean="0"/>
              <a:t>7</a:t>
            </a:fld>
            <a:endParaRPr lang="en-AU"/>
          </a:p>
        </p:txBody>
      </p:sp>
    </p:spTree>
    <p:extLst>
      <p:ext uri="{BB962C8B-B14F-4D97-AF65-F5344CB8AC3E}">
        <p14:creationId xmlns:p14="http://schemas.microsoft.com/office/powerpoint/2010/main" val="3823870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61A68-7784-12AD-8B91-070D03262C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DCF2E-D305-87BD-6F00-51BA66E68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2F69D-9000-A29E-C114-046B179289F0}"/>
              </a:ext>
            </a:extLst>
          </p:cNvPr>
          <p:cNvSpPr>
            <a:spLocks noGrp="1"/>
          </p:cNvSpPr>
          <p:nvPr>
            <p:ph type="body" idx="1"/>
          </p:nvPr>
        </p:nvSpPr>
        <p:spPr/>
        <p:txBody>
          <a:bodyPr/>
          <a:lstStyle/>
          <a:p>
            <a:r>
              <a:rPr lang="en-AU">
                <a:solidFill>
                  <a:schemeClr val="tx1"/>
                </a:solidFill>
              </a:rPr>
              <a:t>Examples to help understand abuse and harm:</a:t>
            </a:r>
          </a:p>
          <a:p>
            <a:pPr marL="171450" indent="-171450">
              <a:buFont typeface="Arial" panose="020B0604020202020204" pitchFamily="34" charset="0"/>
              <a:buChar char="•"/>
            </a:pPr>
            <a:r>
              <a:rPr lang="en-AU" b="1">
                <a:solidFill>
                  <a:schemeClr val="tx1"/>
                </a:solidFill>
              </a:rPr>
              <a:t>Physical abuse </a:t>
            </a:r>
            <a:r>
              <a:rPr lang="en-AU" b="0">
                <a:solidFill>
                  <a:schemeClr val="tx1"/>
                </a:solidFill>
              </a:rPr>
              <a:t>(the action) </a:t>
            </a:r>
            <a:r>
              <a:rPr lang="en-AU">
                <a:solidFill>
                  <a:schemeClr val="tx1"/>
                </a:solidFill>
              </a:rPr>
              <a:t>- hitting or punching. </a:t>
            </a:r>
          </a:p>
          <a:p>
            <a:pPr marL="171450" indent="-171450">
              <a:buFont typeface="Arial" panose="020B0604020202020204" pitchFamily="34" charset="0"/>
              <a:buChar char="•"/>
            </a:pPr>
            <a:r>
              <a:rPr lang="en-AU" b="1">
                <a:solidFill>
                  <a:schemeClr val="tx1"/>
                </a:solidFill>
              </a:rPr>
              <a:t>Physical harm </a:t>
            </a:r>
            <a:r>
              <a:rPr lang="en-AU" b="0">
                <a:solidFill>
                  <a:schemeClr val="tx1"/>
                </a:solidFill>
              </a:rPr>
              <a:t>(the impact)</a:t>
            </a:r>
            <a:r>
              <a:rPr lang="en-AU" b="1">
                <a:solidFill>
                  <a:schemeClr val="tx1"/>
                </a:solidFill>
              </a:rPr>
              <a:t> </a:t>
            </a:r>
            <a:r>
              <a:rPr lang="en-AU">
                <a:solidFill>
                  <a:schemeClr val="tx1"/>
                </a:solidFill>
              </a:rPr>
              <a:t>- bruising or fractures. </a:t>
            </a:r>
          </a:p>
          <a:p>
            <a:pPr marL="171450" indent="-171450">
              <a:buFont typeface="Arial" panose="020B0604020202020204" pitchFamily="34" charset="0"/>
              <a:buChar char="•"/>
            </a:pPr>
            <a:endParaRPr lang="en-AU">
              <a:solidFill>
                <a:schemeClr val="tx1"/>
              </a:solidFill>
            </a:endParaRPr>
          </a:p>
          <a:p>
            <a:pPr marL="171450" indent="-171450">
              <a:buFont typeface="Arial" panose="020B0604020202020204" pitchFamily="34" charset="0"/>
              <a:buChar char="•"/>
            </a:pPr>
            <a:r>
              <a:rPr lang="en-AU" b="1">
                <a:solidFill>
                  <a:schemeClr val="tx1"/>
                </a:solidFill>
              </a:rPr>
              <a:t>Emotional Abuse </a:t>
            </a:r>
            <a:r>
              <a:rPr lang="en-AU">
                <a:solidFill>
                  <a:schemeClr val="tx1"/>
                </a:solidFill>
              </a:rPr>
              <a:t>- rejection, hostility or witnessing violence. </a:t>
            </a:r>
          </a:p>
          <a:p>
            <a:pPr marL="171450" indent="-171450">
              <a:buFont typeface="Arial" panose="020B0604020202020204" pitchFamily="34" charset="0"/>
              <a:buChar char="•"/>
            </a:pPr>
            <a:r>
              <a:rPr lang="en-AU" b="1">
                <a:solidFill>
                  <a:schemeClr val="tx1"/>
                </a:solidFill>
              </a:rPr>
              <a:t>Emotional Harm </a:t>
            </a:r>
            <a:r>
              <a:rPr lang="en-AU">
                <a:solidFill>
                  <a:schemeClr val="tx1"/>
                </a:solidFill>
              </a:rPr>
              <a:t>- depression, poor self-esteem, self-harm or anxiety. </a:t>
            </a:r>
          </a:p>
          <a:p>
            <a:pPr marL="171450" indent="-171450">
              <a:buFont typeface="Arial" panose="020B0604020202020204" pitchFamily="34" charset="0"/>
              <a:buChar char="•"/>
            </a:pPr>
            <a:endParaRPr lang="en-AU">
              <a:solidFill>
                <a:schemeClr val="tx1"/>
              </a:solidFill>
            </a:endParaRPr>
          </a:p>
          <a:p>
            <a:pPr marL="171450" indent="-171450">
              <a:buFont typeface="Arial" panose="020B0604020202020204" pitchFamily="34" charset="0"/>
              <a:buChar char="•"/>
            </a:pPr>
            <a:r>
              <a:rPr lang="en-AU" b="1">
                <a:solidFill>
                  <a:schemeClr val="tx1"/>
                </a:solidFill>
              </a:rPr>
              <a:t>Sexual abuse </a:t>
            </a:r>
            <a:r>
              <a:rPr lang="en-AU">
                <a:solidFill>
                  <a:schemeClr val="tx1"/>
                </a:solidFill>
              </a:rPr>
              <a:t>- sexual exploitation, sexual penetration or exposure to pornography. </a:t>
            </a:r>
          </a:p>
          <a:p>
            <a:pPr marL="171450" indent="-171450">
              <a:buFont typeface="Arial" panose="020B0604020202020204" pitchFamily="34" charset="0"/>
              <a:buChar char="•"/>
            </a:pPr>
            <a:r>
              <a:rPr lang="en-AU" b="1">
                <a:solidFill>
                  <a:schemeClr val="tx1"/>
                </a:solidFill>
              </a:rPr>
              <a:t>Sexual Harm </a:t>
            </a:r>
            <a:r>
              <a:rPr lang="en-AU">
                <a:solidFill>
                  <a:schemeClr val="tx1"/>
                </a:solidFill>
              </a:rPr>
              <a:t>- some of the above, as well as developmental delays or neurological changes. </a:t>
            </a:r>
            <a:endParaRPr lang="en-AU"/>
          </a:p>
        </p:txBody>
      </p:sp>
      <p:sp>
        <p:nvSpPr>
          <p:cNvPr id="4" name="Slide Number Placeholder 3">
            <a:extLst>
              <a:ext uri="{FF2B5EF4-FFF2-40B4-BE49-F238E27FC236}">
                <a16:creationId xmlns:a16="http://schemas.microsoft.com/office/drawing/2014/main" id="{F85639AD-AB8F-0CAF-2CD0-B04159A0603D}"/>
              </a:ext>
            </a:extLst>
          </p:cNvPr>
          <p:cNvSpPr>
            <a:spLocks noGrp="1"/>
          </p:cNvSpPr>
          <p:nvPr>
            <p:ph type="sldNum" sz="quarter" idx="5"/>
          </p:nvPr>
        </p:nvSpPr>
        <p:spPr/>
        <p:txBody>
          <a:bodyPr/>
          <a:lstStyle/>
          <a:p>
            <a:fld id="{3845D58D-432B-4647-BCDD-AD0BBDF7913D}" type="slidenum">
              <a:rPr lang="en-AU" smtClean="0"/>
              <a:t>8</a:t>
            </a:fld>
            <a:endParaRPr lang="en-AU"/>
          </a:p>
        </p:txBody>
      </p:sp>
    </p:spTree>
    <p:extLst>
      <p:ext uri="{BB962C8B-B14F-4D97-AF65-F5344CB8AC3E}">
        <p14:creationId xmlns:p14="http://schemas.microsoft.com/office/powerpoint/2010/main" val="864080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b="0" i="0">
                <a:solidFill>
                  <a:schemeClr val="tx1"/>
                </a:solidFill>
                <a:effectLst/>
                <a:latin typeface="Myriad Pro"/>
              </a:rPr>
              <a:t>There are different </a:t>
            </a:r>
            <a:r>
              <a:rPr lang="en-AU" b="1" i="0">
                <a:solidFill>
                  <a:schemeClr val="tx1"/>
                </a:solidFill>
                <a:effectLst/>
                <a:latin typeface="Myriad Pro"/>
              </a:rPr>
              <a:t>types of abuse and neglect</a:t>
            </a:r>
            <a:r>
              <a:rPr lang="en-AU" b="0" i="0">
                <a:solidFill>
                  <a:schemeClr val="tx1"/>
                </a:solidFill>
                <a:effectLst/>
                <a:latin typeface="Myriad Pro"/>
              </a:rPr>
              <a:t>. </a:t>
            </a:r>
          </a:p>
          <a:p>
            <a:pPr marL="0" indent="0">
              <a:buFont typeface="Arial" panose="020B0604020202020204" pitchFamily="34" charset="0"/>
              <a:buNone/>
            </a:pPr>
            <a:endParaRPr lang="en-AU" b="0" i="0">
              <a:solidFill>
                <a:schemeClr val="tx1"/>
              </a:solidFill>
              <a:effectLst/>
              <a:latin typeface="Myriad Pro"/>
            </a:endParaRPr>
          </a:p>
          <a:p>
            <a:pPr marL="171450" indent="-171450">
              <a:buFont typeface="Arial" panose="020B0604020202020204" pitchFamily="34" charset="0"/>
              <a:buChar char="•"/>
            </a:pPr>
            <a:r>
              <a:rPr lang="en-AU" b="1" i="0">
                <a:solidFill>
                  <a:schemeClr val="tx1"/>
                </a:solidFill>
                <a:effectLst/>
                <a:latin typeface="Myriad Pro"/>
              </a:rPr>
              <a:t>Physical abuse </a:t>
            </a:r>
            <a:r>
              <a:rPr lang="en-AU" b="0" i="0">
                <a:solidFill>
                  <a:schemeClr val="tx1"/>
                </a:solidFill>
                <a:effectLst/>
                <a:latin typeface="Myriad Pro"/>
              </a:rPr>
              <a:t>is the </a:t>
            </a:r>
            <a:r>
              <a:rPr lang="en-AU" b="0" i="0" u="sng">
                <a:solidFill>
                  <a:schemeClr val="tx1"/>
                </a:solidFill>
                <a:effectLst/>
                <a:latin typeface="Myriad Pro"/>
              </a:rPr>
              <a:t>non-accidental use of physical force against another individual which results in harm</a:t>
            </a:r>
            <a:r>
              <a:rPr lang="en-AU" b="0" i="0">
                <a:solidFill>
                  <a:schemeClr val="tx1"/>
                </a:solidFill>
                <a:effectLst/>
                <a:latin typeface="Myriad Pro"/>
              </a:rPr>
              <a:t>. Whether or not they intend to do harm doesn’t matter, just their intention to use physical force. (e.g. deliberately pushing an individual who fell and got bruised would be considered physical abuse).</a:t>
            </a:r>
          </a:p>
          <a:p>
            <a:pPr marL="171450" indent="-171450">
              <a:buFont typeface="Arial" panose="020B0604020202020204" pitchFamily="34" charset="0"/>
              <a:buChar char="•"/>
            </a:pPr>
            <a:endParaRPr lang="en-AU" b="0" i="0">
              <a:solidFill>
                <a:schemeClr val="tx1"/>
              </a:solidFill>
              <a:effectLst/>
              <a:latin typeface="Myriad Pro"/>
            </a:endParaRPr>
          </a:p>
          <a:p>
            <a:pPr marL="171450" indent="-171450">
              <a:buFont typeface="Arial" panose="020B0604020202020204" pitchFamily="34" charset="0"/>
              <a:buChar char="•"/>
            </a:pPr>
            <a:r>
              <a:rPr lang="en-AU" b="1" i="0">
                <a:solidFill>
                  <a:schemeClr val="tx1"/>
                </a:solidFill>
                <a:effectLst/>
                <a:latin typeface="Myriad Pro"/>
              </a:rPr>
              <a:t>Emotional abuse </a:t>
            </a:r>
            <a:r>
              <a:rPr lang="en-AU" b="0" i="0">
                <a:solidFill>
                  <a:schemeClr val="tx1"/>
                </a:solidFill>
                <a:effectLst/>
                <a:latin typeface="Myriad Pro"/>
              </a:rPr>
              <a:t>refers to a </a:t>
            </a:r>
            <a:r>
              <a:rPr lang="en-AU" b="0" i="0" u="sng">
                <a:solidFill>
                  <a:schemeClr val="tx1"/>
                </a:solidFill>
                <a:effectLst/>
                <a:latin typeface="Myriad Pro"/>
              </a:rPr>
              <a:t>pattern of behaviour that intentionally undermines, manipulates, or controls another person's emotions, thoughts, beliefs, or actions</a:t>
            </a:r>
            <a:r>
              <a:rPr lang="en-AU" b="0" i="0">
                <a:solidFill>
                  <a:schemeClr val="tx1"/>
                </a:solidFill>
                <a:effectLst/>
                <a:latin typeface="Myriad Pro"/>
              </a:rPr>
              <a:t>. It involves a sustained and systematic use of tactics to diminish an individual's sense of self-worth, autonomy, and well-being, often causing significant emotional distress. </a:t>
            </a:r>
          </a:p>
          <a:p>
            <a:pPr marL="171450" indent="-171450">
              <a:buFont typeface="Arial" panose="020B0604020202020204" pitchFamily="34" charset="0"/>
              <a:buChar char="•"/>
            </a:pPr>
            <a:endParaRPr lang="en-AU" b="0" i="0">
              <a:solidFill>
                <a:schemeClr val="tx1"/>
              </a:solidFill>
              <a:effectLst/>
              <a:latin typeface="Myriad Pro"/>
            </a:endParaRPr>
          </a:p>
          <a:p>
            <a:pPr marL="171450" indent="-171450">
              <a:buFont typeface="Arial" panose="020B0604020202020204" pitchFamily="34" charset="0"/>
              <a:buChar char="•"/>
            </a:pPr>
            <a:r>
              <a:rPr lang="en-AU" b="1" i="0">
                <a:solidFill>
                  <a:schemeClr val="tx1"/>
                </a:solidFill>
                <a:effectLst/>
                <a:latin typeface="Myriad Pro"/>
              </a:rPr>
              <a:t>Neglect</a:t>
            </a:r>
            <a:r>
              <a:rPr lang="en-AU" b="0" i="0">
                <a:solidFill>
                  <a:schemeClr val="tx1"/>
                </a:solidFill>
                <a:effectLst/>
                <a:latin typeface="Myriad Pro"/>
              </a:rPr>
              <a:t> is the </a:t>
            </a:r>
            <a:r>
              <a:rPr lang="en-AU" b="0" i="0" u="sng">
                <a:solidFill>
                  <a:schemeClr val="tx1"/>
                </a:solidFill>
                <a:effectLst/>
                <a:latin typeface="Myriad Pro"/>
              </a:rPr>
              <a:t>failure by a parent or caregiver to provide a young or vulnerable person with the conditions that are culturally accepted in a society as being essential for physical and emotional development and wellbeing</a:t>
            </a:r>
            <a:r>
              <a:rPr lang="en-AU" b="0" i="0">
                <a:solidFill>
                  <a:schemeClr val="tx1"/>
                </a:solidFill>
                <a:effectLst/>
                <a:latin typeface="Myriad Pro"/>
              </a:rPr>
              <a:t>. Neglect includes the non-provision of therapeutic intervention; for example, speech therapy, occupational therapy or counselling.</a:t>
            </a:r>
          </a:p>
        </p:txBody>
      </p:sp>
      <p:sp>
        <p:nvSpPr>
          <p:cNvPr id="4" name="Slide Number Placeholder 3"/>
          <p:cNvSpPr>
            <a:spLocks noGrp="1"/>
          </p:cNvSpPr>
          <p:nvPr>
            <p:ph type="sldNum" sz="quarter" idx="5"/>
          </p:nvPr>
        </p:nvSpPr>
        <p:spPr/>
        <p:txBody>
          <a:bodyPr/>
          <a:lstStyle/>
          <a:p>
            <a:fld id="{3845D58D-432B-4647-BCDD-AD0BBDF7913D}" type="slidenum">
              <a:rPr lang="en-AU" smtClean="0"/>
              <a:t>9</a:t>
            </a:fld>
            <a:endParaRPr lang="en-AU"/>
          </a:p>
        </p:txBody>
      </p:sp>
    </p:spTree>
    <p:extLst>
      <p:ext uri="{BB962C8B-B14F-4D97-AF65-F5344CB8AC3E}">
        <p14:creationId xmlns:p14="http://schemas.microsoft.com/office/powerpoint/2010/main" val="1737357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223657"/>
            <a:ext cx="9144000" cy="19097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4364184"/>
            <a:ext cx="9144000" cy="1217815"/>
          </a:xfrm>
        </p:spPr>
        <p:txBody>
          <a:bodyPr>
            <a:normAutofit/>
          </a:bodyPr>
          <a:lstStyle>
            <a:lvl1pPr marL="0" indent="0" algn="ctr">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a:extLst>
              <a:ext uri="{FF2B5EF4-FFF2-40B4-BE49-F238E27FC236}">
                <a16:creationId xmlns:a16="http://schemas.microsoft.com/office/drawing/2014/main" id="{8D66806B-FEB8-42F3-A8DD-06AAFDF10D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Tree>
    <p:extLst>
      <p:ext uri="{BB962C8B-B14F-4D97-AF65-F5344CB8AC3E}">
        <p14:creationId xmlns:p14="http://schemas.microsoft.com/office/powerpoint/2010/main" val="2558931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hasCustomPrompt="1"/>
          </p:nvPr>
        </p:nvSpPr>
        <p:spPr>
          <a:xfrm>
            <a:off x="831851" y="1335667"/>
            <a:ext cx="10515600" cy="2832596"/>
          </a:xfrm>
        </p:spPr>
        <p:txBody>
          <a:bodyPr anchor="b"/>
          <a:lstStyle>
            <a:lvl1pPr>
              <a:defRPr sz="6000">
                <a:solidFill>
                  <a:schemeClr val="tx1"/>
                </a:solidFill>
              </a:defRPr>
            </a:lvl1pPr>
          </a:lstStyle>
          <a:p>
            <a:r>
              <a:rPr lang="en-US"/>
              <a:t>Click here to edit master heading</a:t>
            </a:r>
          </a:p>
        </p:txBody>
      </p:sp>
      <p:sp>
        <p:nvSpPr>
          <p:cNvPr id="3" name="Text Placeholder 2"/>
          <p:cNvSpPr>
            <a:spLocks noGrp="1"/>
          </p:cNvSpPr>
          <p:nvPr>
            <p:ph type="body" idx="1"/>
          </p:nvPr>
        </p:nvSpPr>
        <p:spPr>
          <a:xfrm>
            <a:off x="831851" y="4304786"/>
            <a:ext cx="10515600" cy="1410792"/>
          </a:xfrm>
        </p:spPr>
        <p:txBody>
          <a:bodyPr>
            <a:normAutofit/>
          </a:bodyPr>
          <a:lstStyle>
            <a:lvl1pPr marL="0" indent="0">
              <a:buNone/>
              <a:defRPr sz="32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pic>
        <p:nvPicPr>
          <p:cNvPr id="18" name="Picture 17">
            <a:extLst>
              <a:ext uri="{FF2B5EF4-FFF2-40B4-BE49-F238E27FC236}">
                <a16:creationId xmlns:a16="http://schemas.microsoft.com/office/drawing/2014/main" id="{86F625D0-671C-9667-9C54-1DB13ED1A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43841" y="432114"/>
            <a:ext cx="2286000" cy="565099"/>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579163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D0D2BE-8F70-4055-AA98-1B3D7B2F92AC}"/>
              </a:ext>
            </a:extLst>
          </p:cNvPr>
          <p:cNvSpPr/>
          <p:nvPr/>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5" name="Picture 14" descr="A close up of a logo&#10;&#10;Description automatically generated">
            <a:extLst>
              <a:ext uri="{FF2B5EF4-FFF2-40B4-BE49-F238E27FC236}">
                <a16:creationId xmlns:a16="http://schemas.microsoft.com/office/drawing/2014/main" id="{B7E4A62A-2162-A9E1-5837-093863CE968A}"/>
              </a:ext>
            </a:extLst>
          </p:cNvPr>
          <p:cNvPicPr>
            <a:picLocks noChangeAspect="1"/>
          </p:cNvPicPr>
          <p:nvPr/>
        </p:nvPicPr>
        <p:blipFill>
          <a:blip r:embed="rId2">
            <a:duotone>
              <a:schemeClr val="accent4">
                <a:shade val="45000"/>
                <a:satMod val="135000"/>
              </a:schemeClr>
              <a:prstClr val="white"/>
            </a:duotone>
            <a:alphaModFix amt="87000"/>
            <a:extLst>
              <a:ext uri="{BEBA8EAE-BF5A-486C-A8C5-ECC9F3942E4B}">
                <a14:imgProps xmlns:a14="http://schemas.microsoft.com/office/drawing/2010/main">
                  <a14:imgLayer r:embed="rId3">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9460896" y="6153447"/>
            <a:ext cx="2051890" cy="607520"/>
          </a:xfrm>
          <a:prstGeom prst="rect">
            <a:avLst/>
          </a:prstGeom>
        </p:spPr>
      </p:pic>
      <p:sp>
        <p:nvSpPr>
          <p:cNvPr id="20" name="TextBox 19">
            <a:extLst>
              <a:ext uri="{FF2B5EF4-FFF2-40B4-BE49-F238E27FC236}">
                <a16:creationId xmlns:a16="http://schemas.microsoft.com/office/drawing/2014/main" id="{6EE39BF6-40AD-3D78-90BB-14DECC699CB5}"/>
              </a:ext>
            </a:extLst>
          </p:cNvPr>
          <p:cNvSpPr txBox="1"/>
          <p:nvPr/>
        </p:nvSpPr>
        <p:spPr>
          <a:xfrm>
            <a:off x="435078" y="6282636"/>
            <a:ext cx="6223818" cy="369332"/>
          </a:xfrm>
          <a:prstGeom prst="rect">
            <a:avLst/>
          </a:prstGeom>
          <a:noFill/>
        </p:spPr>
        <p:txBody>
          <a:bodyPr wrap="square">
            <a:spAutoFit/>
          </a:bodyPr>
          <a:lstStyle/>
          <a:p>
            <a:r>
              <a:rPr lang="en-US" b="1">
                <a:solidFill>
                  <a:schemeClr val="bg1"/>
                </a:solidFill>
                <a:latin typeface="Myriad Pro" panose="020B0503030403020204" pitchFamily="34" charset="0"/>
              </a:rPr>
              <a:t>FAITH FOR A NEW SEASON</a:t>
            </a:r>
            <a:endParaRPr lang="en-AU" b="1">
              <a:solidFill>
                <a:schemeClr val="bg1"/>
              </a:solidFill>
              <a:latin typeface="Myriad Pro" panose="020B0503030403020204" pitchFamily="34" charset="0"/>
            </a:endParaRPr>
          </a:p>
        </p:txBody>
      </p:sp>
    </p:spTree>
    <p:extLst>
      <p:ext uri="{BB962C8B-B14F-4D97-AF65-F5344CB8AC3E}">
        <p14:creationId xmlns:p14="http://schemas.microsoft.com/office/powerpoint/2010/main" val="3257303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p:nvSpPr>
        <p:spPr>
          <a:xfrm>
            <a:off x="0" y="6076604"/>
            <a:ext cx="12192000" cy="781396"/>
          </a:xfrm>
          <a:prstGeom prst="rect">
            <a:avLst/>
          </a:prstGeom>
          <a:solidFill>
            <a:srgbClr val="2C5629"/>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286263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ABC0FBB-FC69-42F1-B1E5-729023BC5E34}"/>
              </a:ext>
            </a:extLst>
          </p:cNvPr>
          <p:cNvSpPr/>
          <p:nvPr/>
        </p:nvSpPr>
        <p:spPr>
          <a:xfrm>
            <a:off x="0" y="6076604"/>
            <a:ext cx="12192000" cy="781396"/>
          </a:xfrm>
          <a:prstGeom prst="rect">
            <a:avLst/>
          </a:prstGeom>
          <a:solidFill>
            <a:srgbClr val="003A5D"/>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144876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395523-4CD6-45B8-9D33-AD7F1BC3A9EA}"/>
              </a:ext>
            </a:extLst>
          </p:cNvPr>
          <p:cNvSpPr/>
          <p:nvPr/>
        </p:nvSpPr>
        <p:spPr>
          <a:xfrm>
            <a:off x="0" y="6076604"/>
            <a:ext cx="12192000" cy="781396"/>
          </a:xfrm>
          <a:prstGeom prst="rect">
            <a:avLst/>
          </a:prstGeom>
          <a:solidFill>
            <a:srgbClr val="699667"/>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and white sign with white text">
            <a:extLst>
              <a:ext uri="{FF2B5EF4-FFF2-40B4-BE49-F238E27FC236}">
                <a16:creationId xmlns:a16="http://schemas.microsoft.com/office/drawing/2014/main" id="{DB9767F0-58D9-5172-19F9-B9E1A3331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11" name="Picture 10" descr="A close up of a logo&#10;&#10;Description automatically generated">
            <a:extLst>
              <a:ext uri="{FF2B5EF4-FFF2-40B4-BE49-F238E27FC236}">
                <a16:creationId xmlns:a16="http://schemas.microsoft.com/office/drawing/2014/main" id="{CCA91F03-7C2B-7ABA-A195-D2B5B61DC88B}"/>
              </a:ext>
            </a:extLst>
          </p:cNvPr>
          <p:cNvPicPr>
            <a:picLocks noChangeAspect="1"/>
          </p:cNvPicPr>
          <p:nvPr/>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333646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8622987-01A5-42D2-916A-B762AD37D425}"/>
              </a:ext>
            </a:extLst>
          </p:cNvPr>
          <p:cNvSpPr/>
          <p:nvPr/>
        </p:nvSpPr>
        <p:spPr>
          <a:xfrm>
            <a:off x="0" y="6076604"/>
            <a:ext cx="12192000" cy="781396"/>
          </a:xfrm>
          <a:prstGeom prst="rect">
            <a:avLst/>
          </a:prstGeom>
          <a:solidFill>
            <a:schemeClr val="bg1"/>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noAutofit/>
          </a:bodyPr>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2F9BC0BE-5D5B-49E7-87C4-8DD303AEB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9358" y="6189662"/>
            <a:ext cx="2234494" cy="552367"/>
          </a:xfrm>
          <a:prstGeom prst="rect">
            <a:avLst/>
          </a:prstGeom>
        </p:spPr>
      </p:pic>
      <p:pic>
        <p:nvPicPr>
          <p:cNvPr id="18" name="Picture 17" descr="A close up of a logo&#10;&#10;Description automatically generated">
            <a:extLst>
              <a:ext uri="{FF2B5EF4-FFF2-40B4-BE49-F238E27FC236}">
                <a16:creationId xmlns:a16="http://schemas.microsoft.com/office/drawing/2014/main" id="{49B367F1-C281-539F-45AF-93987AAFF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44" y="6153446"/>
            <a:ext cx="2051890" cy="607521"/>
          </a:xfrm>
          <a:prstGeom prst="rect">
            <a:avLst/>
          </a:prstGeom>
        </p:spPr>
      </p:pic>
    </p:spTree>
    <p:extLst>
      <p:ext uri="{BB962C8B-B14F-4D97-AF65-F5344CB8AC3E}">
        <p14:creationId xmlns:p14="http://schemas.microsoft.com/office/powerpoint/2010/main" val="901517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990BFE-30C1-4535-A1F3-46385D9FFDB5}"/>
              </a:ext>
            </a:extLst>
          </p:cNvPr>
          <p:cNvSpPr/>
          <p:nvPr/>
        </p:nvSpPr>
        <p:spPr>
          <a:xfrm>
            <a:off x="0" y="6076604"/>
            <a:ext cx="12192000" cy="781396"/>
          </a:xfrm>
          <a:prstGeom prst="rect">
            <a:avLst/>
          </a:prstGeom>
          <a:solidFill>
            <a:srgbClr val="993525"/>
          </a:solidFill>
          <a:ln>
            <a:noFill/>
          </a:ln>
          <a:effectLst>
            <a:outerShdw blurRad="88900" dist="38100" dir="16200000"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 name="Title 1"/>
          <p:cNvSpPr>
            <a:spLocks noGrp="1"/>
          </p:cNvSpPr>
          <p:nvPr>
            <p:ph type="title"/>
          </p:nvPr>
        </p:nvSpPr>
        <p:spPr/>
        <p:txBody>
          <a:bodyPr/>
          <a:lstStyle/>
          <a:p>
            <a:r>
              <a:rPr lang="en-US"/>
              <a:t>Click to edit Master title style</a:t>
            </a:r>
          </a:p>
        </p:txBody>
      </p:sp>
      <p:pic>
        <p:nvPicPr>
          <p:cNvPr id="6" name="Picture 5" descr="A black and white sign with white text">
            <a:extLst>
              <a:ext uri="{FF2B5EF4-FFF2-40B4-BE49-F238E27FC236}">
                <a16:creationId xmlns:a16="http://schemas.microsoft.com/office/drawing/2014/main" id="{18D1812F-B02F-6961-AD42-1990EF039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660" y="6163862"/>
            <a:ext cx="2227196" cy="607520"/>
          </a:xfrm>
          <a:prstGeom prst="rect">
            <a:avLst/>
          </a:prstGeom>
        </p:spPr>
      </p:pic>
      <p:pic>
        <p:nvPicPr>
          <p:cNvPr id="9" name="Picture 8" descr="A close up of a logo&#10;&#10;Description automatically generated">
            <a:extLst>
              <a:ext uri="{FF2B5EF4-FFF2-40B4-BE49-F238E27FC236}">
                <a16:creationId xmlns:a16="http://schemas.microsoft.com/office/drawing/2014/main" id="{72AA9C1C-59BE-1C95-EC20-13BB7C391343}"/>
              </a:ext>
            </a:extLst>
          </p:cNvPr>
          <p:cNvPicPr>
            <a:picLocks noChangeAspect="1"/>
          </p:cNvPicPr>
          <p:nvPr/>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6153447"/>
            <a:ext cx="2051890" cy="607520"/>
          </a:xfrm>
          <a:prstGeom prst="rect">
            <a:avLst/>
          </a:prstGeom>
        </p:spPr>
      </p:pic>
    </p:spTree>
    <p:extLst>
      <p:ext uri="{BB962C8B-B14F-4D97-AF65-F5344CB8AC3E}">
        <p14:creationId xmlns:p14="http://schemas.microsoft.com/office/powerpoint/2010/main" val="47327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 and Content">
    <p:bg>
      <p:bgPr>
        <a:solidFill>
          <a:srgbClr val="2C5629"/>
        </a:solidFill>
        <a:effectLst/>
      </p:bgPr>
    </p:bg>
    <p:spTree>
      <p:nvGrpSpPr>
        <p:cNvPr id="1" name=""/>
        <p:cNvGrpSpPr/>
        <p:nvPr/>
      </p:nvGrpSpPr>
      <p:grpSpPr>
        <a:xfrm>
          <a:off x="0" y="0"/>
          <a:ext cx="0" cy="0"/>
          <a:chOff x="0" y="0"/>
          <a:chExt cx="0" cy="0"/>
        </a:xfrm>
      </p:grpSpPr>
      <p:pic>
        <p:nvPicPr>
          <p:cNvPr id="9" name="Picture 8" descr="A black and white sign with white text&#10;&#10;Description automatically generated">
            <a:extLst>
              <a:ext uri="{FF2B5EF4-FFF2-40B4-BE49-F238E27FC236}">
                <a16:creationId xmlns:a16="http://schemas.microsoft.com/office/drawing/2014/main" id="{7B8DAB60-DA6A-91CF-F110-AD3DE419B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660" y="5561189"/>
            <a:ext cx="2227196" cy="607520"/>
          </a:xfrm>
          <a:prstGeom prst="rect">
            <a:avLst/>
          </a:prstGeom>
        </p:spPr>
      </p:pic>
      <p:pic>
        <p:nvPicPr>
          <p:cNvPr id="10" name="Picture 9" descr="A close up of a logo&#10;&#10;Description automatically generated">
            <a:extLst>
              <a:ext uri="{FF2B5EF4-FFF2-40B4-BE49-F238E27FC236}">
                <a16:creationId xmlns:a16="http://schemas.microsoft.com/office/drawing/2014/main" id="{B0654FD4-87E4-0623-7424-E2F19E5936BA}"/>
              </a:ext>
            </a:extLst>
          </p:cNvPr>
          <p:cNvPicPr>
            <a:picLocks noChangeAspect="1"/>
          </p:cNvPicPr>
          <p:nvPr/>
        </p:nvPicPr>
        <p:blipFill>
          <a:blip r:embed="rId3">
            <a:duotone>
              <a:schemeClr val="accent4">
                <a:shade val="45000"/>
                <a:satMod val="135000"/>
              </a:schemeClr>
              <a:prstClr val="white"/>
            </a:duotone>
            <a:alphaModFix amt="87000"/>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08144" y="5550774"/>
            <a:ext cx="2051890" cy="607520"/>
          </a:xfrm>
          <a:prstGeom prst="rect">
            <a:avLst/>
          </a:prstGeom>
        </p:spPr>
      </p:pic>
      <p:sp>
        <p:nvSpPr>
          <p:cNvPr id="4" name="Title 1">
            <a:extLst>
              <a:ext uri="{FF2B5EF4-FFF2-40B4-BE49-F238E27FC236}">
                <a16:creationId xmlns:a16="http://schemas.microsoft.com/office/drawing/2014/main" id="{8FA31200-0DF4-305A-AA97-7AB7DBDAF46E}"/>
              </a:ext>
            </a:extLst>
          </p:cNvPr>
          <p:cNvSpPr>
            <a:spLocks noGrp="1"/>
          </p:cNvSpPr>
          <p:nvPr>
            <p:ph type="title"/>
          </p:nvPr>
        </p:nvSpPr>
        <p:spPr>
          <a:xfrm>
            <a:off x="838200" y="2415164"/>
            <a:ext cx="10515600" cy="1325563"/>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2271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831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notesSlide" Target="../notesSlides/notesSlide19.xml"/><Relationship Id="rId16" Type="http://schemas.openxmlformats.org/officeDocument/2006/relationships/image" Target="../media/image33.svg"/><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11.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19D31-9314-F0B4-D1AE-64FE60515BBC}"/>
              </a:ext>
            </a:extLst>
          </p:cNvPr>
          <p:cNvSpPr txBox="1"/>
          <p:nvPr/>
        </p:nvSpPr>
        <p:spPr>
          <a:xfrm>
            <a:off x="1386840" y="1177037"/>
            <a:ext cx="9418320" cy="4216539"/>
          </a:xfrm>
          <a:prstGeom prst="rect">
            <a:avLst/>
          </a:prstGeom>
          <a:noFill/>
        </p:spPr>
        <p:txBody>
          <a:bodyPr wrap="square" rtlCol="0">
            <a:spAutoFit/>
          </a:bodyPr>
          <a:lstStyle/>
          <a:p>
            <a:pPr algn="ctr"/>
            <a:r>
              <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rPr>
              <a:t>Welcome to </a:t>
            </a:r>
          </a:p>
          <a:p>
            <a:pPr algn="ctr"/>
            <a:r>
              <a:rPr lang="en-AU" sz="5400" b="1">
                <a:solidFill>
                  <a:srgbClr val="2C5629"/>
                </a:solidFill>
                <a:effectLst/>
                <a:ea typeface="Calibri" panose="020F0502020204030204" pitchFamily="34" charset="0"/>
                <a:cs typeface="Times New Roman" panose="02020603050405020304" pitchFamily="18" charset="0"/>
              </a:rPr>
              <a:t>Safe Church </a:t>
            </a:r>
            <a:endParaRPr lang="en-AU" sz="5400" b="1">
              <a:solidFill>
                <a:srgbClr val="2C5629"/>
              </a:solidFill>
              <a:ea typeface="Calibri" panose="020F0502020204030204" pitchFamily="34" charset="0"/>
              <a:cs typeface="Times New Roman" panose="02020603050405020304" pitchFamily="18" charset="0"/>
            </a:endParaRPr>
          </a:p>
          <a:p>
            <a:pPr algn="ctr"/>
            <a:r>
              <a:rPr lang="en-AU" sz="5400" b="1">
                <a:solidFill>
                  <a:srgbClr val="2C5629"/>
                </a:solidFill>
                <a:effectLst/>
                <a:ea typeface="Calibri" panose="020F0502020204030204" pitchFamily="34" charset="0"/>
                <a:cs typeface="Times New Roman" panose="02020603050405020304" pitchFamily="18" charset="0"/>
              </a:rPr>
              <a:t>Foundations (Lay)</a:t>
            </a:r>
          </a:p>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Training</a:t>
            </a:r>
            <a:r>
              <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rPr>
              <a:t> </a:t>
            </a:r>
            <a:endParaRPr lang="en-AU" sz="8000" b="1">
              <a:solidFill>
                <a:srgbClr val="699667"/>
              </a:solidFill>
              <a:latin typeface="Adventures Unlimited Script" panose="00000500000000000000" pitchFamily="50" charset="0"/>
            </a:endParaRPr>
          </a:p>
        </p:txBody>
      </p:sp>
    </p:spTree>
    <p:extLst>
      <p:ext uri="{BB962C8B-B14F-4D97-AF65-F5344CB8AC3E}">
        <p14:creationId xmlns:p14="http://schemas.microsoft.com/office/powerpoint/2010/main" val="719002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8">
            <a:extLst>
              <a:ext uri="{FF2B5EF4-FFF2-40B4-BE49-F238E27FC236}">
                <a16:creationId xmlns:a16="http://schemas.microsoft.com/office/drawing/2014/main" id="{C5E76919-90D8-3CBD-7A1C-55B5C5F2C637}"/>
              </a:ext>
            </a:extLst>
          </p:cNvPr>
          <p:cNvSpPr txBox="1">
            <a:spLocks/>
          </p:cNvSpPr>
          <p:nvPr/>
        </p:nvSpPr>
        <p:spPr>
          <a:xfrm>
            <a:off x="838200" y="1830600"/>
            <a:ext cx="1598400" cy="1598400"/>
          </a:xfrm>
          <a:prstGeom prst="rect">
            <a:avLst/>
          </a:prstGeom>
          <a:solidFill>
            <a:srgbClr val="C4D82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Financial Abuse</a:t>
            </a:r>
          </a:p>
        </p:txBody>
      </p:sp>
      <p:pic>
        <p:nvPicPr>
          <p:cNvPr id="7" name="Content Placeholder 33" descr="A stack of coins in front of a clock&#10;&#10;Description automatically generated">
            <a:extLst>
              <a:ext uri="{FF2B5EF4-FFF2-40B4-BE49-F238E27FC236}">
                <a16:creationId xmlns:a16="http://schemas.microsoft.com/office/drawing/2014/main" id="{FB244347-27E5-3D2F-87FD-874AAC7F3790}"/>
              </a:ext>
            </a:extLst>
          </p:cNvPr>
          <p:cNvPicPr>
            <a:picLocks noChangeAspect="1"/>
          </p:cNvPicPr>
          <p:nvPr/>
        </p:nvPicPr>
        <p:blipFill rotWithShape="1">
          <a:blip r:embed="rId3">
            <a:extLst>
              <a:ext uri="{28A0092B-C50C-407E-A947-70E740481C1C}">
                <a14:useLocalDpi xmlns:a14="http://schemas.microsoft.com/office/drawing/2010/main" val="0"/>
              </a:ext>
            </a:extLst>
          </a:blip>
          <a:srcRect l="17060" t="520" r="16610" b="-1"/>
          <a:stretch/>
        </p:blipFill>
        <p:spPr>
          <a:xfrm>
            <a:off x="2659063" y="1830600"/>
            <a:ext cx="1598612" cy="1598399"/>
          </a:xfrm>
          <a:prstGeom prst="rect">
            <a:avLst/>
          </a:prstGeom>
        </p:spPr>
      </p:pic>
      <p:sp>
        <p:nvSpPr>
          <p:cNvPr id="8" name="Content Placeholder 10">
            <a:extLst>
              <a:ext uri="{FF2B5EF4-FFF2-40B4-BE49-F238E27FC236}">
                <a16:creationId xmlns:a16="http://schemas.microsoft.com/office/drawing/2014/main" id="{55F97A69-4155-62F2-5104-4F9E83968ABE}"/>
              </a:ext>
            </a:extLst>
          </p:cNvPr>
          <p:cNvSpPr txBox="1">
            <a:spLocks/>
          </p:cNvSpPr>
          <p:nvPr/>
        </p:nvSpPr>
        <p:spPr>
          <a:xfrm>
            <a:off x="4443180" y="3851898"/>
            <a:ext cx="1598400" cy="1598400"/>
          </a:xfrm>
          <a:prstGeom prst="rect">
            <a:avLst/>
          </a:prstGeom>
          <a:solidFill>
            <a:srgbClr val="003A5D"/>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Sexual Abuse</a:t>
            </a:r>
          </a:p>
        </p:txBody>
      </p:sp>
      <p:pic>
        <p:nvPicPr>
          <p:cNvPr id="9" name="Content Placeholder 29" descr="A person holding her hand up&#10;&#10;Description automatically generated">
            <a:extLst>
              <a:ext uri="{FF2B5EF4-FFF2-40B4-BE49-F238E27FC236}">
                <a16:creationId xmlns:a16="http://schemas.microsoft.com/office/drawing/2014/main" id="{778A207B-2AC0-5497-4693-BCA3B55FC8A9}"/>
              </a:ext>
            </a:extLst>
          </p:cNvPr>
          <p:cNvPicPr>
            <a:picLocks noChangeAspect="1"/>
          </p:cNvPicPr>
          <p:nvPr/>
        </p:nvPicPr>
        <p:blipFill rotWithShape="1">
          <a:blip r:embed="rId4">
            <a:extLst>
              <a:ext uri="{28A0092B-C50C-407E-A947-70E740481C1C}">
                <a14:useLocalDpi xmlns:a14="http://schemas.microsoft.com/office/drawing/2010/main" val="0"/>
              </a:ext>
            </a:extLst>
          </a:blip>
          <a:srcRect l="29" t="16676" r="13" b="16676"/>
          <a:stretch/>
        </p:blipFill>
        <p:spPr>
          <a:xfrm>
            <a:off x="6226408" y="3855997"/>
            <a:ext cx="1598400" cy="1598613"/>
          </a:xfrm>
          <a:prstGeom prst="rect">
            <a:avLst/>
          </a:prstGeom>
        </p:spPr>
      </p:pic>
      <p:sp>
        <p:nvSpPr>
          <p:cNvPr id="10" name="Content Placeholder 12">
            <a:extLst>
              <a:ext uri="{FF2B5EF4-FFF2-40B4-BE49-F238E27FC236}">
                <a16:creationId xmlns:a16="http://schemas.microsoft.com/office/drawing/2014/main" id="{4D26FDD2-DAEF-87DD-1E9E-44A498D5F40A}"/>
              </a:ext>
            </a:extLst>
          </p:cNvPr>
          <p:cNvSpPr txBox="1">
            <a:spLocks/>
          </p:cNvSpPr>
          <p:nvPr/>
        </p:nvSpPr>
        <p:spPr>
          <a:xfrm>
            <a:off x="8010060" y="1830600"/>
            <a:ext cx="1598400" cy="1598400"/>
          </a:xfrm>
          <a:prstGeom prst="rect">
            <a:avLst/>
          </a:prstGeom>
          <a:solidFill>
            <a:srgbClr val="00B6EF"/>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Social Abuse</a:t>
            </a:r>
          </a:p>
        </p:txBody>
      </p:sp>
      <p:pic>
        <p:nvPicPr>
          <p:cNvPr id="11" name="Content Placeholder 27" descr="A child sleeping on a green cube&#10;&#10;Description automatically generated">
            <a:extLst>
              <a:ext uri="{FF2B5EF4-FFF2-40B4-BE49-F238E27FC236}">
                <a16:creationId xmlns:a16="http://schemas.microsoft.com/office/drawing/2014/main" id="{E670C472-2EE5-6F51-DEE1-628D3CC402D8}"/>
              </a:ext>
            </a:extLst>
          </p:cNvPr>
          <p:cNvPicPr>
            <a:picLocks noChangeAspect="1"/>
          </p:cNvPicPr>
          <p:nvPr/>
        </p:nvPicPr>
        <p:blipFill rotWithShape="1">
          <a:blip r:embed="rId5">
            <a:extLst>
              <a:ext uri="{28A0092B-C50C-407E-A947-70E740481C1C}">
                <a14:useLocalDpi xmlns:a14="http://schemas.microsoft.com/office/drawing/2010/main" val="0"/>
              </a:ext>
            </a:extLst>
          </a:blip>
          <a:srcRect l="16560" t="-439" r="16471" b="-1"/>
          <a:stretch/>
        </p:blipFill>
        <p:spPr>
          <a:xfrm>
            <a:off x="9793288" y="1830600"/>
            <a:ext cx="1598612" cy="1598399"/>
          </a:xfrm>
          <a:prstGeom prst="rect">
            <a:avLst/>
          </a:prstGeom>
        </p:spPr>
      </p:pic>
      <p:sp>
        <p:nvSpPr>
          <p:cNvPr id="16" name="Title 1">
            <a:extLst>
              <a:ext uri="{FF2B5EF4-FFF2-40B4-BE49-F238E27FC236}">
                <a16:creationId xmlns:a16="http://schemas.microsoft.com/office/drawing/2014/main" id="{AC6E9DDE-D4C0-4062-2726-7EAADA4DF9D6}"/>
              </a:ext>
            </a:extLst>
          </p:cNvPr>
          <p:cNvSpPr txBox="1">
            <a:spLocks/>
          </p:cNvSpPr>
          <p:nvPr/>
        </p:nvSpPr>
        <p:spPr>
          <a:xfrm>
            <a:off x="838200" y="172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b="1">
                <a:latin typeface="+mn-lt"/>
              </a:rPr>
              <a:t>Types of abuse and neglect</a:t>
            </a:r>
            <a:endParaRPr lang="en-AU">
              <a:latin typeface="+mn-lt"/>
            </a:endParaRPr>
          </a:p>
        </p:txBody>
      </p:sp>
    </p:spTree>
    <p:extLst>
      <p:ext uri="{BB962C8B-B14F-4D97-AF65-F5344CB8AC3E}">
        <p14:creationId xmlns:p14="http://schemas.microsoft.com/office/powerpoint/2010/main" val="2981196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1" descr="A person with her hands folded in prayer&#10;&#10;Description automatically generated">
            <a:extLst>
              <a:ext uri="{FF2B5EF4-FFF2-40B4-BE49-F238E27FC236}">
                <a16:creationId xmlns:a16="http://schemas.microsoft.com/office/drawing/2014/main" id="{5F128B43-E9C8-8EB4-F448-611A2B184D80}"/>
              </a:ext>
            </a:extLst>
          </p:cNvPr>
          <p:cNvPicPr>
            <a:picLocks noChangeAspect="1"/>
          </p:cNvPicPr>
          <p:nvPr/>
        </p:nvPicPr>
        <p:blipFill rotWithShape="1">
          <a:blip r:embed="rId3">
            <a:extLst>
              <a:ext uri="{28A0092B-C50C-407E-A947-70E740481C1C}">
                <a14:useLocalDpi xmlns:a14="http://schemas.microsoft.com/office/drawing/2010/main" val="0"/>
              </a:ext>
            </a:extLst>
          </a:blip>
          <a:srcRect r="33258" b="32"/>
          <a:stretch/>
        </p:blipFill>
        <p:spPr>
          <a:xfrm>
            <a:off x="1805960" y="2613227"/>
            <a:ext cx="1598613" cy="1598400"/>
          </a:xfrm>
          <a:prstGeom prst="rect">
            <a:avLst/>
          </a:prstGeom>
        </p:spPr>
      </p:pic>
      <p:sp>
        <p:nvSpPr>
          <p:cNvPr id="7" name="Content Placeholder 15">
            <a:extLst>
              <a:ext uri="{FF2B5EF4-FFF2-40B4-BE49-F238E27FC236}">
                <a16:creationId xmlns:a16="http://schemas.microsoft.com/office/drawing/2014/main" id="{9491EC87-023C-B682-F9C7-EAD9F169973C}"/>
              </a:ext>
            </a:extLst>
          </p:cNvPr>
          <p:cNvSpPr txBox="1">
            <a:spLocks/>
          </p:cNvSpPr>
          <p:nvPr/>
        </p:nvSpPr>
        <p:spPr>
          <a:xfrm>
            <a:off x="3589400" y="2613758"/>
            <a:ext cx="1598400" cy="1598400"/>
          </a:xfrm>
          <a:prstGeom prst="rect">
            <a:avLst/>
          </a:prstGeom>
          <a:solidFill>
            <a:srgbClr val="EF373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Spiritual Abuse</a:t>
            </a:r>
          </a:p>
        </p:txBody>
      </p:sp>
      <p:pic>
        <p:nvPicPr>
          <p:cNvPr id="8" name="Content Placeholder 23" descr="A person with a tape over their mouth&#10;&#10;Description automatically generated">
            <a:extLst>
              <a:ext uri="{FF2B5EF4-FFF2-40B4-BE49-F238E27FC236}">
                <a16:creationId xmlns:a16="http://schemas.microsoft.com/office/drawing/2014/main" id="{A6C8DD6F-2F5F-EBAB-8BF6-526C0728693A}"/>
              </a:ext>
            </a:extLst>
          </p:cNvPr>
          <p:cNvPicPr>
            <a:picLocks noChangeAspect="1"/>
          </p:cNvPicPr>
          <p:nvPr/>
        </p:nvPicPr>
        <p:blipFill rotWithShape="1">
          <a:blip r:embed="rId4">
            <a:extLst>
              <a:ext uri="{28A0092B-C50C-407E-A947-70E740481C1C}">
                <a14:useLocalDpi xmlns:a14="http://schemas.microsoft.com/office/drawing/2010/main" val="0"/>
              </a:ext>
            </a:extLst>
          </a:blip>
          <a:srcRect l="7675" t="1774" r="26835"/>
          <a:stretch/>
        </p:blipFill>
        <p:spPr>
          <a:xfrm>
            <a:off x="6287467" y="2629800"/>
            <a:ext cx="1598612" cy="1598400"/>
          </a:xfrm>
          <a:prstGeom prst="rect">
            <a:avLst/>
          </a:prstGeom>
        </p:spPr>
      </p:pic>
      <p:sp>
        <p:nvSpPr>
          <p:cNvPr id="9" name="Content Placeholder 17">
            <a:extLst>
              <a:ext uri="{FF2B5EF4-FFF2-40B4-BE49-F238E27FC236}">
                <a16:creationId xmlns:a16="http://schemas.microsoft.com/office/drawing/2014/main" id="{B79B1A20-6A3E-C42A-9620-DA8615F2ACF7}"/>
              </a:ext>
            </a:extLst>
          </p:cNvPr>
          <p:cNvSpPr txBox="1">
            <a:spLocks/>
          </p:cNvSpPr>
          <p:nvPr/>
        </p:nvSpPr>
        <p:spPr>
          <a:xfrm>
            <a:off x="8070674" y="2633956"/>
            <a:ext cx="1598400" cy="1598400"/>
          </a:xfrm>
          <a:prstGeom prst="rect">
            <a:avLst/>
          </a:prstGeom>
          <a:solidFill>
            <a:srgbClr val="D57428"/>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Domestic &amp; Family violence</a:t>
            </a:r>
          </a:p>
        </p:txBody>
      </p:sp>
      <p:sp>
        <p:nvSpPr>
          <p:cNvPr id="5" name="Title 1">
            <a:extLst>
              <a:ext uri="{FF2B5EF4-FFF2-40B4-BE49-F238E27FC236}">
                <a16:creationId xmlns:a16="http://schemas.microsoft.com/office/drawing/2014/main" id="{A268E6C5-109A-FF13-781D-E3D42DA45E73}"/>
              </a:ext>
            </a:extLst>
          </p:cNvPr>
          <p:cNvSpPr txBox="1">
            <a:spLocks/>
          </p:cNvSpPr>
          <p:nvPr/>
        </p:nvSpPr>
        <p:spPr>
          <a:xfrm>
            <a:off x="838200" y="172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b="1">
                <a:latin typeface="+mn-lt"/>
              </a:rPr>
              <a:t>Types of abuse and neglect</a:t>
            </a:r>
            <a:endParaRPr lang="en-AU">
              <a:latin typeface="+mn-lt"/>
            </a:endParaRPr>
          </a:p>
        </p:txBody>
      </p:sp>
    </p:spTree>
    <p:extLst>
      <p:ext uri="{BB962C8B-B14F-4D97-AF65-F5344CB8AC3E}">
        <p14:creationId xmlns:p14="http://schemas.microsoft.com/office/powerpoint/2010/main" val="923713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E225B-BBE0-685A-DC39-F0907BFBD1B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578C035-1F2F-1894-B924-DF0E63E7F3C3}"/>
              </a:ext>
            </a:extLst>
          </p:cNvPr>
          <p:cNvSpPr txBox="1"/>
          <p:nvPr/>
        </p:nvSpPr>
        <p:spPr>
          <a:xfrm>
            <a:off x="693420" y="1922614"/>
            <a:ext cx="10805160" cy="215443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Indicators of </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sz="5400" b="1">
                <a:solidFill>
                  <a:srgbClr val="2C5629"/>
                </a:solidFill>
                <a:ea typeface="Calibri" panose="020F0502020204030204" pitchFamily="34" charset="0"/>
                <a:cs typeface="Times New Roman" panose="02020603050405020304" pitchFamily="18" charset="0"/>
              </a:rPr>
              <a:t>Abuse, Neglect and Grooming</a:t>
            </a:r>
            <a:endParaRPr kumimoji="0" lang="en-AU" sz="5400" b="1" i="0" u="none" strike="noStrike" kern="1200" cap="none" spc="0" normalizeH="0" baseline="0" noProof="0">
              <a:ln>
                <a:noFill/>
              </a:ln>
              <a:solidFill>
                <a:srgbClr val="2C5629"/>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1137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2C71A-F1F9-C154-CB6C-C5DA1A39AF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C6641-6431-140B-2BC8-564F7D9E5189}"/>
              </a:ext>
            </a:extLst>
          </p:cNvPr>
          <p:cNvSpPr>
            <a:spLocks noGrp="1"/>
          </p:cNvSpPr>
          <p:nvPr>
            <p:ph type="title"/>
          </p:nvPr>
        </p:nvSpPr>
        <p:spPr>
          <a:xfrm>
            <a:off x="838200" y="172625"/>
            <a:ext cx="10515600" cy="1325563"/>
          </a:xfrm>
        </p:spPr>
        <p:txBody>
          <a:bodyPr>
            <a:normAutofit/>
          </a:bodyPr>
          <a:lstStyle/>
          <a:p>
            <a:r>
              <a:rPr lang="en-AU" b="1">
                <a:latin typeface="Calibri" panose="020F0502020204030204" pitchFamily="34" charset="0"/>
                <a:ea typeface="Calibri" panose="020F0502020204030204" pitchFamily="34" charset="0"/>
                <a:cs typeface="Arial" panose="020B0604020202020204" pitchFamily="34" charset="0"/>
              </a:rPr>
              <a:t>Pause and Reflect</a:t>
            </a:r>
            <a:endParaRPr lang="en-AU"/>
          </a:p>
        </p:txBody>
      </p:sp>
      <p:sp>
        <p:nvSpPr>
          <p:cNvPr id="3" name="Content Placeholder 2">
            <a:extLst>
              <a:ext uri="{FF2B5EF4-FFF2-40B4-BE49-F238E27FC236}">
                <a16:creationId xmlns:a16="http://schemas.microsoft.com/office/drawing/2014/main" id="{AEF1C31C-001B-6265-7BC4-D66ECE61A03C}"/>
              </a:ext>
            </a:extLst>
          </p:cNvPr>
          <p:cNvSpPr>
            <a:spLocks noGrp="1"/>
          </p:cNvSpPr>
          <p:nvPr>
            <p:ph idx="1"/>
          </p:nvPr>
        </p:nvSpPr>
        <p:spPr>
          <a:xfrm>
            <a:off x="838200" y="1690691"/>
            <a:ext cx="4857762" cy="3817509"/>
          </a:xfrm>
        </p:spPr>
        <p:txBody>
          <a:bodyPr vert="horz" lIns="91440" tIns="45720" rIns="91440" bIns="45720" rtlCol="0" anchor="t">
            <a:normAutofit/>
          </a:bodyPr>
          <a:lstStyle/>
          <a:p>
            <a:pPr marL="0" indent="0" algn="ctr">
              <a:lnSpc>
                <a:spcPct val="100000"/>
              </a:lnSpc>
              <a:spcAft>
                <a:spcPts val="4800"/>
              </a:spcAft>
              <a:buNone/>
            </a:pPr>
            <a:r>
              <a:rPr lang="en-AU"/>
              <a:t>What might you notice </a:t>
            </a:r>
            <a:br>
              <a:rPr lang="en-AU"/>
            </a:br>
            <a:r>
              <a:rPr lang="en-AU"/>
              <a:t>about the </a:t>
            </a:r>
            <a:r>
              <a:rPr lang="en-AU" b="1"/>
              <a:t>behaviour</a:t>
            </a:r>
            <a:r>
              <a:rPr lang="en-AU"/>
              <a:t> or </a:t>
            </a:r>
            <a:r>
              <a:rPr lang="en-AU" b="1"/>
              <a:t>appearance</a:t>
            </a:r>
            <a:r>
              <a:rPr lang="en-AU"/>
              <a:t> of someone who has been or is being </a:t>
            </a:r>
            <a:r>
              <a:rPr lang="en-AU" u="sng"/>
              <a:t>abused</a:t>
            </a:r>
            <a:r>
              <a:rPr lang="en-AU"/>
              <a:t> or </a:t>
            </a:r>
            <a:r>
              <a:rPr lang="en-AU" u="sng"/>
              <a:t>neglected</a:t>
            </a:r>
            <a:r>
              <a:rPr lang="en-AU"/>
              <a:t> that would </a:t>
            </a:r>
            <a:r>
              <a:rPr lang="en-AU" b="1"/>
              <a:t>raise concern</a:t>
            </a:r>
            <a:r>
              <a:rPr lang="en-AU"/>
              <a:t>?</a:t>
            </a:r>
          </a:p>
        </p:txBody>
      </p:sp>
      <p:pic>
        <p:nvPicPr>
          <p:cNvPr id="6" name="Picture 5" descr="Empty speech bubbles">
            <a:extLst>
              <a:ext uri="{FF2B5EF4-FFF2-40B4-BE49-F238E27FC236}">
                <a16:creationId xmlns:a16="http://schemas.microsoft.com/office/drawing/2014/main" id="{5FFF14C5-549F-E480-285F-7A29A48F8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38" y="1413537"/>
            <a:ext cx="4857762" cy="3237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56784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7E157D4-9E64-A98A-771C-A284182AEEC0}"/>
              </a:ext>
            </a:extLst>
          </p:cNvPr>
          <p:cNvSpPr>
            <a:spLocks noGrp="1"/>
          </p:cNvSpPr>
          <p:nvPr>
            <p:ph type="title"/>
          </p:nvPr>
        </p:nvSpPr>
        <p:spPr>
          <a:xfrm>
            <a:off x="838200" y="172625"/>
            <a:ext cx="10515600" cy="1325563"/>
          </a:xfrm>
        </p:spPr>
        <p:txBody>
          <a:bodyPr>
            <a:normAutofit/>
          </a:bodyPr>
          <a:lstStyle/>
          <a:p>
            <a:r>
              <a:rPr lang="en-AU" b="1">
                <a:latin typeface="+mn-lt"/>
              </a:rPr>
              <a:t>Indicators of sexual abuse - Children</a:t>
            </a:r>
          </a:p>
        </p:txBody>
      </p:sp>
      <p:graphicFrame>
        <p:nvGraphicFramePr>
          <p:cNvPr id="3" name="Table 2">
            <a:extLst>
              <a:ext uri="{FF2B5EF4-FFF2-40B4-BE49-F238E27FC236}">
                <a16:creationId xmlns:a16="http://schemas.microsoft.com/office/drawing/2014/main" id="{14BC6B68-9209-89D2-23AD-02B0DBB6FBEB}"/>
              </a:ext>
            </a:extLst>
          </p:cNvPr>
          <p:cNvGraphicFramePr>
            <a:graphicFrameLocks noGrp="1"/>
          </p:cNvGraphicFramePr>
          <p:nvPr>
            <p:extLst>
              <p:ext uri="{D42A27DB-BD31-4B8C-83A1-F6EECF244321}">
                <p14:modId xmlns:p14="http://schemas.microsoft.com/office/powerpoint/2010/main" val="2174892678"/>
              </p:ext>
            </p:extLst>
          </p:nvPr>
        </p:nvGraphicFramePr>
        <p:xfrm>
          <a:off x="360854" y="1283368"/>
          <a:ext cx="11510580" cy="4534110"/>
        </p:xfrm>
        <a:graphic>
          <a:graphicData uri="http://schemas.openxmlformats.org/drawingml/2006/table">
            <a:tbl>
              <a:tblPr firstRow="1" bandRow="1">
                <a:tableStyleId>{5C22544A-7EE6-4342-B048-85BDC9FD1C3A}</a:tableStyleId>
              </a:tblPr>
              <a:tblGrid>
                <a:gridCol w="2877645">
                  <a:extLst>
                    <a:ext uri="{9D8B030D-6E8A-4147-A177-3AD203B41FA5}">
                      <a16:colId xmlns:a16="http://schemas.microsoft.com/office/drawing/2014/main" val="2411356230"/>
                    </a:ext>
                  </a:extLst>
                </a:gridCol>
                <a:gridCol w="2877645">
                  <a:extLst>
                    <a:ext uri="{9D8B030D-6E8A-4147-A177-3AD203B41FA5}">
                      <a16:colId xmlns:a16="http://schemas.microsoft.com/office/drawing/2014/main" val="1570509639"/>
                    </a:ext>
                  </a:extLst>
                </a:gridCol>
                <a:gridCol w="2877645">
                  <a:extLst>
                    <a:ext uri="{9D8B030D-6E8A-4147-A177-3AD203B41FA5}">
                      <a16:colId xmlns:a16="http://schemas.microsoft.com/office/drawing/2014/main" val="2860869052"/>
                    </a:ext>
                  </a:extLst>
                </a:gridCol>
                <a:gridCol w="2877645">
                  <a:extLst>
                    <a:ext uri="{9D8B030D-6E8A-4147-A177-3AD203B41FA5}">
                      <a16:colId xmlns:a16="http://schemas.microsoft.com/office/drawing/2014/main" val="1069492279"/>
                    </a:ext>
                  </a:extLst>
                </a:gridCol>
              </a:tblGrid>
              <a:tr h="2267055">
                <a:tc>
                  <a:txBody>
                    <a:bodyPr/>
                    <a:lstStyle/>
                    <a:p>
                      <a:pPr algn="ctr"/>
                      <a:r>
                        <a:rPr lang="en-AU" sz="2800" b="0">
                          <a:solidFill>
                            <a:schemeClr val="tx1"/>
                          </a:solidFill>
                        </a:rPr>
                        <a:t>Frequent, recurring nightmares / bedwetting / </a:t>
                      </a:r>
                      <a:br>
                        <a:rPr lang="en-AU" sz="2800" b="0">
                          <a:solidFill>
                            <a:schemeClr val="tx1"/>
                          </a:solidFill>
                        </a:rPr>
                      </a:br>
                      <a:r>
                        <a:rPr lang="en-AU" sz="2800" b="0">
                          <a:solidFill>
                            <a:schemeClr val="tx1"/>
                          </a:solidFill>
                        </a:rPr>
                        <a:t>soiling clothes</a:t>
                      </a:r>
                    </a:p>
                  </a:txBody>
                  <a:tcPr anchor="ctr">
                    <a:solidFill>
                      <a:srgbClr val="E1A49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Unexplained injuries to sexual body parts</a:t>
                      </a:r>
                    </a:p>
                  </a:txBody>
                  <a:tcPr anchor="ctr">
                    <a:solidFill>
                      <a:srgbClr val="F3E0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Sexual activity or sexual knowledge beyond child’s age or developmental stage</a:t>
                      </a:r>
                    </a:p>
                  </a:txBody>
                  <a:tcPr anchor="ctr">
                    <a:solidFill>
                      <a:srgbClr val="E1A49E"/>
                    </a:solidFill>
                  </a:tcPr>
                </a:tc>
                <a:tc>
                  <a:txBody>
                    <a:bodyPr/>
                    <a:lstStyle/>
                    <a:p>
                      <a:pPr algn="ctr"/>
                      <a:r>
                        <a:rPr lang="en-AU" sz="2800" b="0">
                          <a:solidFill>
                            <a:schemeClr val="tx1"/>
                          </a:solidFill>
                        </a:rPr>
                        <a:t>Overly sexualised behaviour / play / themes in artwork</a:t>
                      </a:r>
                    </a:p>
                  </a:txBody>
                  <a:tcPr anchor="ctr">
                    <a:solidFill>
                      <a:srgbClr val="F3E0DC"/>
                    </a:solidFill>
                  </a:tcPr>
                </a:tc>
                <a:extLst>
                  <a:ext uri="{0D108BD9-81ED-4DB2-BD59-A6C34878D82A}">
                    <a16:rowId xmlns:a16="http://schemas.microsoft.com/office/drawing/2014/main" val="2116474938"/>
                  </a:ext>
                </a:extLst>
              </a:tr>
              <a:tr h="2267055">
                <a:tc>
                  <a:txBody>
                    <a:bodyPr/>
                    <a:lstStyle/>
                    <a:p>
                      <a:pPr algn="ctr"/>
                      <a:r>
                        <a:rPr lang="en-AU" sz="2800" b="0">
                          <a:solidFill>
                            <a:schemeClr val="tx1"/>
                          </a:solidFill>
                        </a:rPr>
                        <a:t>Refusing to talk about ‘secrets’</a:t>
                      </a:r>
                    </a:p>
                  </a:txBody>
                  <a:tcPr anchor="ctr">
                    <a:solidFill>
                      <a:srgbClr val="F3E0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Unexplained gifts or money</a:t>
                      </a:r>
                    </a:p>
                  </a:txBody>
                  <a:tcPr anchor="ctr">
                    <a:solidFill>
                      <a:srgbClr val="E1A49E"/>
                    </a:solidFill>
                  </a:tcPr>
                </a:tc>
                <a:tc>
                  <a:txBody>
                    <a:bodyPr/>
                    <a:lstStyle/>
                    <a:p>
                      <a:pPr algn="ctr"/>
                      <a:r>
                        <a:rPr lang="en-AU" sz="2800" b="0">
                          <a:solidFill>
                            <a:schemeClr val="tx1"/>
                          </a:solidFill>
                        </a:rPr>
                        <a:t>Recurring themes of power/control in play</a:t>
                      </a:r>
                    </a:p>
                  </a:txBody>
                  <a:tcPr anchor="ctr">
                    <a:solidFill>
                      <a:srgbClr val="F3E0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Sudden behavioural Shifts</a:t>
                      </a:r>
                    </a:p>
                  </a:txBody>
                  <a:tcPr anchor="ctr">
                    <a:solidFill>
                      <a:srgbClr val="E1A49E"/>
                    </a:solidFill>
                  </a:tcPr>
                </a:tc>
                <a:extLst>
                  <a:ext uri="{0D108BD9-81ED-4DB2-BD59-A6C34878D82A}">
                    <a16:rowId xmlns:a16="http://schemas.microsoft.com/office/drawing/2014/main" val="3206421936"/>
                  </a:ext>
                </a:extLst>
              </a:tr>
            </a:tbl>
          </a:graphicData>
        </a:graphic>
      </p:graphicFrame>
    </p:spTree>
    <p:custDataLst>
      <p:tags r:id="rId1"/>
    </p:custDataLst>
    <p:extLst>
      <p:ext uri="{BB962C8B-B14F-4D97-AF65-F5344CB8AC3E}">
        <p14:creationId xmlns:p14="http://schemas.microsoft.com/office/powerpoint/2010/main" val="3724525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BFA0-9E05-B13E-0DA9-2334AC29C9E9}"/>
              </a:ext>
            </a:extLst>
          </p:cNvPr>
          <p:cNvSpPr>
            <a:spLocks noGrp="1"/>
          </p:cNvSpPr>
          <p:nvPr>
            <p:ph type="title"/>
          </p:nvPr>
        </p:nvSpPr>
        <p:spPr>
          <a:xfrm>
            <a:off x="838200" y="172625"/>
            <a:ext cx="10515600" cy="1325563"/>
          </a:xfrm>
        </p:spPr>
        <p:txBody>
          <a:bodyPr/>
          <a:lstStyle/>
          <a:p>
            <a:r>
              <a:rPr lang="en-AU" b="1">
                <a:latin typeface="+mn-lt"/>
              </a:rPr>
              <a:t>Grooming</a:t>
            </a:r>
          </a:p>
        </p:txBody>
      </p:sp>
      <p:pic>
        <p:nvPicPr>
          <p:cNvPr id="5" name="Content Placeholder 4" descr="A person's hands on a person's wrist&#10;&#10;Description automatically generated">
            <a:extLst>
              <a:ext uri="{FF2B5EF4-FFF2-40B4-BE49-F238E27FC236}">
                <a16:creationId xmlns:a16="http://schemas.microsoft.com/office/drawing/2014/main" id="{1653976B-B288-3C54-2621-55EDE244C8C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75500" y="1253331"/>
            <a:ext cx="4419203" cy="2946135"/>
          </a:xfrm>
        </p:spPr>
      </p:pic>
      <p:sp>
        <p:nvSpPr>
          <p:cNvPr id="4" name="Content Placeholder 2">
            <a:extLst>
              <a:ext uri="{FF2B5EF4-FFF2-40B4-BE49-F238E27FC236}">
                <a16:creationId xmlns:a16="http://schemas.microsoft.com/office/drawing/2014/main" id="{074F4CE8-8850-60AC-4038-C5D3B1DF9A56}"/>
              </a:ext>
            </a:extLst>
          </p:cNvPr>
          <p:cNvSpPr txBox="1">
            <a:spLocks/>
          </p:cNvSpPr>
          <p:nvPr/>
        </p:nvSpPr>
        <p:spPr>
          <a:xfrm>
            <a:off x="838200" y="1360407"/>
            <a:ext cx="60579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300"/>
              </a:spcBef>
              <a:spcAft>
                <a:spcPts val="300"/>
              </a:spcAft>
            </a:pPr>
            <a:r>
              <a:rPr lang="en-AU">
                <a:latin typeface="Calibri" panose="020F0502020204030204" pitchFamily="34" charset="0"/>
                <a:ea typeface="Calibri" panose="020F0502020204030204" pitchFamily="34" charset="0"/>
                <a:cs typeface="Arial" panose="020B0604020202020204" pitchFamily="34" charset="0"/>
              </a:rPr>
              <a:t>Deliberate actions with aim of befriending and establishing an emotional connection.</a:t>
            </a:r>
          </a:p>
          <a:p>
            <a:pPr>
              <a:lnSpc>
                <a:spcPct val="100000"/>
              </a:lnSpc>
              <a:spcBef>
                <a:spcPts val="300"/>
              </a:spcBef>
              <a:spcAft>
                <a:spcPts val="300"/>
              </a:spcAft>
            </a:pPr>
            <a:r>
              <a:rPr lang="en-AU">
                <a:latin typeface="Calibri" panose="020F0502020204030204" pitchFamily="34" charset="0"/>
                <a:ea typeface="Calibri" panose="020F0502020204030204" pitchFamily="34" charset="0"/>
                <a:cs typeface="Arial" panose="020B0604020202020204" pitchFamily="34" charset="0"/>
              </a:rPr>
              <a:t>Lower inhibitions in preparation for sexual activity.</a:t>
            </a:r>
          </a:p>
          <a:p>
            <a:pPr>
              <a:lnSpc>
                <a:spcPct val="100000"/>
              </a:lnSpc>
              <a:spcBef>
                <a:spcPts val="300"/>
              </a:spcBef>
              <a:spcAft>
                <a:spcPts val="300"/>
              </a:spcAft>
            </a:pPr>
            <a:r>
              <a:rPr lang="en-AU" b="1">
                <a:latin typeface="Calibri" panose="020F0502020204030204" pitchFamily="34" charset="0"/>
                <a:ea typeface="Calibri" panose="020F0502020204030204" pitchFamily="34" charset="0"/>
                <a:cs typeface="Arial" panose="020B0604020202020204" pitchFamily="34" charset="0"/>
              </a:rPr>
              <a:t>Criminal offence in Queensland.</a:t>
            </a:r>
          </a:p>
          <a:p>
            <a:pPr>
              <a:spcBef>
                <a:spcPts val="300"/>
              </a:spcBef>
              <a:spcAft>
                <a:spcPts val="300"/>
              </a:spcAft>
            </a:pPr>
            <a:endParaRPr lang="en-AU"/>
          </a:p>
        </p:txBody>
      </p:sp>
    </p:spTree>
    <p:custDataLst>
      <p:tags r:id="rId1"/>
    </p:custDataLst>
    <p:extLst>
      <p:ext uri="{BB962C8B-B14F-4D97-AF65-F5344CB8AC3E}">
        <p14:creationId xmlns:p14="http://schemas.microsoft.com/office/powerpoint/2010/main" val="184462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4935F-51EE-F870-6BD8-D61F36B29458}"/>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392C5FF4-9ACC-E55E-7D6A-5D34DACC070F}"/>
              </a:ext>
            </a:extLst>
          </p:cNvPr>
          <p:cNvSpPr>
            <a:spLocks noGrp="1"/>
          </p:cNvSpPr>
          <p:nvPr>
            <p:ph type="title"/>
          </p:nvPr>
        </p:nvSpPr>
        <p:spPr>
          <a:xfrm>
            <a:off x="838200" y="172625"/>
            <a:ext cx="10515600" cy="1325563"/>
          </a:xfrm>
        </p:spPr>
        <p:txBody>
          <a:bodyPr>
            <a:normAutofit/>
          </a:bodyPr>
          <a:lstStyle/>
          <a:p>
            <a:r>
              <a:rPr lang="en-AU" b="1">
                <a:latin typeface="+mn-lt"/>
              </a:rPr>
              <a:t>Possible Indicators of Grooming</a:t>
            </a:r>
          </a:p>
        </p:txBody>
      </p:sp>
      <p:graphicFrame>
        <p:nvGraphicFramePr>
          <p:cNvPr id="3" name="Table 2">
            <a:extLst>
              <a:ext uri="{FF2B5EF4-FFF2-40B4-BE49-F238E27FC236}">
                <a16:creationId xmlns:a16="http://schemas.microsoft.com/office/drawing/2014/main" id="{BA5E4632-ECB8-AD13-FB54-2FA32C89B840}"/>
              </a:ext>
            </a:extLst>
          </p:cNvPr>
          <p:cNvGraphicFramePr>
            <a:graphicFrameLocks noGrp="1"/>
          </p:cNvGraphicFramePr>
          <p:nvPr>
            <p:extLst>
              <p:ext uri="{D42A27DB-BD31-4B8C-83A1-F6EECF244321}">
                <p14:modId xmlns:p14="http://schemas.microsoft.com/office/powerpoint/2010/main" val="736823819"/>
              </p:ext>
            </p:extLst>
          </p:nvPr>
        </p:nvGraphicFramePr>
        <p:xfrm>
          <a:off x="360854" y="1331495"/>
          <a:ext cx="11510580" cy="4485984"/>
        </p:xfrm>
        <a:graphic>
          <a:graphicData uri="http://schemas.openxmlformats.org/drawingml/2006/table">
            <a:tbl>
              <a:tblPr firstRow="1" bandRow="1">
                <a:tableStyleId>{5C22544A-7EE6-4342-B048-85BDC9FD1C3A}</a:tableStyleId>
              </a:tblPr>
              <a:tblGrid>
                <a:gridCol w="2877645">
                  <a:extLst>
                    <a:ext uri="{9D8B030D-6E8A-4147-A177-3AD203B41FA5}">
                      <a16:colId xmlns:a16="http://schemas.microsoft.com/office/drawing/2014/main" val="2411356230"/>
                    </a:ext>
                  </a:extLst>
                </a:gridCol>
                <a:gridCol w="2877645">
                  <a:extLst>
                    <a:ext uri="{9D8B030D-6E8A-4147-A177-3AD203B41FA5}">
                      <a16:colId xmlns:a16="http://schemas.microsoft.com/office/drawing/2014/main" val="1570509639"/>
                    </a:ext>
                  </a:extLst>
                </a:gridCol>
                <a:gridCol w="2877645">
                  <a:extLst>
                    <a:ext uri="{9D8B030D-6E8A-4147-A177-3AD203B41FA5}">
                      <a16:colId xmlns:a16="http://schemas.microsoft.com/office/drawing/2014/main" val="2860869052"/>
                    </a:ext>
                  </a:extLst>
                </a:gridCol>
                <a:gridCol w="2877645">
                  <a:extLst>
                    <a:ext uri="{9D8B030D-6E8A-4147-A177-3AD203B41FA5}">
                      <a16:colId xmlns:a16="http://schemas.microsoft.com/office/drawing/2014/main" val="1069492279"/>
                    </a:ext>
                  </a:extLst>
                </a:gridCol>
              </a:tblGrid>
              <a:tr h="2242992">
                <a:tc>
                  <a:txBody>
                    <a:bodyPr/>
                    <a:lstStyle/>
                    <a:p>
                      <a:pPr algn="ctr"/>
                      <a:r>
                        <a:rPr lang="en-AU" sz="2800" b="0">
                          <a:solidFill>
                            <a:schemeClr val="tx1"/>
                          </a:solidFill>
                        </a:rPr>
                        <a:t>Can be difficult to detect or distinguish</a:t>
                      </a:r>
                    </a:p>
                  </a:txBody>
                  <a:tcPr anchor="ctr">
                    <a:solidFill>
                      <a:srgbClr val="E1A49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Reluctance to be near a particular adult</a:t>
                      </a:r>
                    </a:p>
                  </a:txBody>
                  <a:tcPr anchor="ctr">
                    <a:solidFill>
                      <a:srgbClr val="F3E0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Fear, dislike or discomfort towards a particular adult</a:t>
                      </a:r>
                    </a:p>
                  </a:txBody>
                  <a:tcPr anchor="ctr">
                    <a:solidFill>
                      <a:srgbClr val="E1A49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Repeated unacceptable behaviours</a:t>
                      </a:r>
                    </a:p>
                  </a:txBody>
                  <a:tcPr anchor="ctr">
                    <a:solidFill>
                      <a:srgbClr val="F3E0DC"/>
                    </a:solidFill>
                  </a:tcPr>
                </a:tc>
                <a:extLst>
                  <a:ext uri="{0D108BD9-81ED-4DB2-BD59-A6C34878D82A}">
                    <a16:rowId xmlns:a16="http://schemas.microsoft.com/office/drawing/2014/main" val="2116474938"/>
                  </a:ext>
                </a:extLst>
              </a:tr>
              <a:tr h="2242992">
                <a:tc>
                  <a:txBody>
                    <a:bodyPr/>
                    <a:lstStyle/>
                    <a:p>
                      <a:pPr algn="ctr"/>
                      <a:r>
                        <a:rPr lang="en-AU" sz="2800" b="0">
                          <a:solidFill>
                            <a:schemeClr val="tx1"/>
                          </a:solidFill>
                        </a:rPr>
                        <a:t>Deceptive in nature</a:t>
                      </a:r>
                    </a:p>
                  </a:txBody>
                  <a:tcPr anchor="ctr">
                    <a:solidFill>
                      <a:srgbClr val="F3E0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Frequent, vague or implausible health complaints</a:t>
                      </a:r>
                    </a:p>
                  </a:txBody>
                  <a:tcPr anchor="ctr">
                    <a:solidFill>
                      <a:srgbClr val="E1A49E"/>
                    </a:solidFill>
                  </a:tcPr>
                </a:tc>
                <a:tc>
                  <a:txBody>
                    <a:bodyPr/>
                    <a:lstStyle/>
                    <a:p>
                      <a:pPr algn="ctr"/>
                      <a:r>
                        <a:rPr lang="en-AU" sz="2800" b="0">
                          <a:solidFill>
                            <a:schemeClr val="tx1"/>
                          </a:solidFill>
                        </a:rPr>
                        <a:t>Unexplained gifts, particularly gifts of high value</a:t>
                      </a:r>
                    </a:p>
                  </a:txBody>
                  <a:tcPr anchor="ctr">
                    <a:solidFill>
                      <a:srgbClr val="F3E0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b="0">
                          <a:solidFill>
                            <a:schemeClr val="tx1"/>
                          </a:solidFill>
                        </a:rPr>
                        <a:t>Displaying harmful or problematic sexual behaviour</a:t>
                      </a:r>
                    </a:p>
                  </a:txBody>
                  <a:tcPr anchor="ctr">
                    <a:solidFill>
                      <a:srgbClr val="E1A49E"/>
                    </a:solidFill>
                  </a:tcPr>
                </a:tc>
                <a:extLst>
                  <a:ext uri="{0D108BD9-81ED-4DB2-BD59-A6C34878D82A}">
                    <a16:rowId xmlns:a16="http://schemas.microsoft.com/office/drawing/2014/main" val="3206421936"/>
                  </a:ext>
                </a:extLst>
              </a:tr>
            </a:tbl>
          </a:graphicData>
        </a:graphic>
      </p:graphicFrame>
    </p:spTree>
    <p:custDataLst>
      <p:tags r:id="rId1"/>
    </p:custDataLst>
    <p:extLst>
      <p:ext uri="{BB962C8B-B14F-4D97-AF65-F5344CB8AC3E}">
        <p14:creationId xmlns:p14="http://schemas.microsoft.com/office/powerpoint/2010/main" val="4211374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C0AA2-D610-47B0-E67D-E54B98FC87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2399D5-FEB9-0F1E-143D-71EA0FDD353A}"/>
              </a:ext>
            </a:extLst>
          </p:cNvPr>
          <p:cNvSpPr>
            <a:spLocks noGrp="1"/>
          </p:cNvSpPr>
          <p:nvPr>
            <p:ph type="title"/>
          </p:nvPr>
        </p:nvSpPr>
        <p:spPr>
          <a:xfrm>
            <a:off x="838200" y="212729"/>
            <a:ext cx="10515600" cy="1325563"/>
          </a:xfrm>
        </p:spPr>
        <p:txBody>
          <a:bodyPr>
            <a:normAutofit/>
          </a:bodyPr>
          <a:lstStyle/>
          <a:p>
            <a:r>
              <a:rPr lang="en-AU" b="1">
                <a:latin typeface="Calibri" panose="020F0502020204030204" pitchFamily="34" charset="0"/>
                <a:ea typeface="Calibri" panose="020F0502020204030204" pitchFamily="34" charset="0"/>
                <a:cs typeface="Arial" panose="020B0604020202020204" pitchFamily="34" charset="0"/>
              </a:rPr>
              <a:t>Pause and Reflect</a:t>
            </a:r>
            <a:endParaRPr lang="en-AU"/>
          </a:p>
        </p:txBody>
      </p:sp>
      <p:sp>
        <p:nvSpPr>
          <p:cNvPr id="3" name="Content Placeholder 2">
            <a:extLst>
              <a:ext uri="{FF2B5EF4-FFF2-40B4-BE49-F238E27FC236}">
                <a16:creationId xmlns:a16="http://schemas.microsoft.com/office/drawing/2014/main" id="{5E9E90E2-C782-CBF1-23AF-B46F94FDF3AB}"/>
              </a:ext>
            </a:extLst>
          </p:cNvPr>
          <p:cNvSpPr>
            <a:spLocks noGrp="1"/>
          </p:cNvSpPr>
          <p:nvPr>
            <p:ph idx="1"/>
          </p:nvPr>
        </p:nvSpPr>
        <p:spPr>
          <a:xfrm>
            <a:off x="502919" y="1538291"/>
            <a:ext cx="5868851" cy="4066377"/>
          </a:xfrm>
        </p:spPr>
        <p:txBody>
          <a:bodyPr vert="horz" lIns="91440" tIns="45720" rIns="91440" bIns="45720" rtlCol="0" anchor="t">
            <a:noAutofit/>
          </a:bodyPr>
          <a:lstStyle/>
          <a:p>
            <a:pPr marL="0" indent="0">
              <a:lnSpc>
                <a:spcPct val="100000"/>
              </a:lnSpc>
              <a:spcBef>
                <a:spcPts val="0"/>
              </a:spcBef>
              <a:buNone/>
            </a:pPr>
            <a:r>
              <a:rPr lang="en-US"/>
              <a:t>What are some </a:t>
            </a:r>
            <a:r>
              <a:rPr lang="en-US" b="1" u="sng"/>
              <a:t>behaviours</a:t>
            </a:r>
            <a:r>
              <a:rPr lang="en-US"/>
              <a:t> that could indicate grooming is taking place: </a:t>
            </a:r>
          </a:p>
          <a:p>
            <a:pPr marL="457200" lvl="1" indent="228600">
              <a:lnSpc>
                <a:spcPct val="100000"/>
              </a:lnSpc>
              <a:spcBef>
                <a:spcPts val="0"/>
              </a:spcBef>
            </a:pPr>
            <a:r>
              <a:rPr lang="en-US" sz="3600"/>
              <a:t>In a perpetrator? </a:t>
            </a:r>
          </a:p>
          <a:p>
            <a:pPr marL="457200" lvl="1" indent="228600">
              <a:lnSpc>
                <a:spcPct val="100000"/>
              </a:lnSpc>
              <a:spcBef>
                <a:spcPts val="0"/>
              </a:spcBef>
            </a:pPr>
            <a:r>
              <a:rPr lang="en-US" sz="3600"/>
              <a:t>In a young or vulnerable</a:t>
            </a:r>
            <a:br>
              <a:rPr lang="en-US" sz="3600"/>
            </a:br>
            <a:r>
              <a:rPr lang="en-US" sz="3600"/>
              <a:t>  person?</a:t>
            </a:r>
            <a:endParaRPr lang="en-AU" sz="3600"/>
          </a:p>
        </p:txBody>
      </p:sp>
      <p:pic>
        <p:nvPicPr>
          <p:cNvPr id="6" name="Picture 5" descr="Empty speech bubbles">
            <a:extLst>
              <a:ext uri="{FF2B5EF4-FFF2-40B4-BE49-F238E27FC236}">
                <a16:creationId xmlns:a16="http://schemas.microsoft.com/office/drawing/2014/main" id="{63414F46-13AD-7CA9-EF14-D786786EB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6038" y="1413537"/>
            <a:ext cx="4857762" cy="32377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93499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CB2F9-DD47-C687-13EE-DC5D33D6A04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0A5FBDD-A1A4-1E8E-CE2F-9FE99D95A241}"/>
              </a:ext>
            </a:extLst>
          </p:cNvPr>
          <p:cNvSpPr txBox="1"/>
          <p:nvPr/>
        </p:nvSpPr>
        <p:spPr>
          <a:xfrm>
            <a:off x="693420" y="1855913"/>
            <a:ext cx="10805160" cy="2154436"/>
          </a:xfrm>
          <a:prstGeom prst="rect">
            <a:avLst/>
          </a:prstGeom>
          <a:noFill/>
        </p:spPr>
        <p:txBody>
          <a:bodyPr wrap="square" rtlCol="0">
            <a:spAutoFit/>
          </a:bodyPr>
          <a:lstStyle/>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Una</a:t>
            </a:r>
            <a:r>
              <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rPr>
              <a:t>cceptab</a:t>
            </a: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le</a:t>
            </a:r>
            <a:endPar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endParaRPr>
          </a:p>
          <a:p>
            <a:pPr algn="ctr"/>
            <a:r>
              <a:rPr lang="en-AU" sz="5400" b="1">
                <a:solidFill>
                  <a:srgbClr val="2C5629"/>
                </a:solidFill>
                <a:ea typeface="Calibri" panose="020F0502020204030204" pitchFamily="34" charset="0"/>
                <a:cs typeface="Times New Roman" panose="02020603050405020304" pitchFamily="18" charset="0"/>
              </a:rPr>
              <a:t>B</a:t>
            </a:r>
            <a:r>
              <a:rPr lang="en-AU" sz="5400" b="1">
                <a:solidFill>
                  <a:srgbClr val="2C5629"/>
                </a:solidFill>
                <a:effectLst/>
                <a:ea typeface="Calibri" panose="020F0502020204030204" pitchFamily="34" charset="0"/>
                <a:cs typeface="Times New Roman" panose="02020603050405020304" pitchFamily="18" charset="0"/>
              </a:rPr>
              <a:t>ehaviours</a:t>
            </a:r>
          </a:p>
        </p:txBody>
      </p:sp>
    </p:spTree>
    <p:extLst>
      <p:ext uri="{BB962C8B-B14F-4D97-AF65-F5344CB8AC3E}">
        <p14:creationId xmlns:p14="http://schemas.microsoft.com/office/powerpoint/2010/main" val="3531640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2C29A-9F03-242B-50D8-7A7203AF415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B550C50-0F04-68ED-33BE-46454C629F69}"/>
              </a:ext>
            </a:extLst>
          </p:cNvPr>
          <p:cNvSpPr>
            <a:spLocks noGrp="1"/>
          </p:cNvSpPr>
          <p:nvPr>
            <p:ph type="title"/>
          </p:nvPr>
        </p:nvSpPr>
        <p:spPr>
          <a:xfrm>
            <a:off x="838200" y="210581"/>
            <a:ext cx="10515600" cy="1325563"/>
          </a:xfrm>
        </p:spPr>
        <p:txBody>
          <a:bodyPr>
            <a:normAutofit/>
          </a:bodyPr>
          <a:lstStyle/>
          <a:p>
            <a:r>
              <a:rPr lang="en-AU" b="1">
                <a:latin typeface="Calibri" panose="020F0502020204030204" pitchFamily="34" charset="0"/>
                <a:ea typeface="Calibri" panose="020F0502020204030204" pitchFamily="34" charset="0"/>
                <a:cs typeface="Arial" panose="020B0604020202020204" pitchFamily="34" charset="0"/>
              </a:rPr>
              <a:t>Behaviours</a:t>
            </a:r>
            <a:endParaRPr lang="en-AU"/>
          </a:p>
        </p:txBody>
      </p:sp>
      <p:graphicFrame>
        <p:nvGraphicFramePr>
          <p:cNvPr id="11" name="Table 10">
            <a:extLst>
              <a:ext uri="{FF2B5EF4-FFF2-40B4-BE49-F238E27FC236}">
                <a16:creationId xmlns:a16="http://schemas.microsoft.com/office/drawing/2014/main" id="{A0F5E502-99C2-F739-616F-B006A9659688}"/>
              </a:ext>
            </a:extLst>
          </p:cNvPr>
          <p:cNvGraphicFramePr>
            <a:graphicFrameLocks noGrp="1"/>
          </p:cNvGraphicFramePr>
          <p:nvPr>
            <p:extLst>
              <p:ext uri="{D42A27DB-BD31-4B8C-83A1-F6EECF244321}">
                <p14:modId xmlns:p14="http://schemas.microsoft.com/office/powerpoint/2010/main" val="1105959183"/>
              </p:ext>
            </p:extLst>
          </p:nvPr>
        </p:nvGraphicFramePr>
        <p:xfrm>
          <a:off x="485399" y="1512725"/>
          <a:ext cx="11221202" cy="4364534"/>
        </p:xfrm>
        <a:graphic>
          <a:graphicData uri="http://schemas.openxmlformats.org/drawingml/2006/table">
            <a:tbl>
              <a:tblPr firstRow="1" bandRow="1">
                <a:tableStyleId>{2D5ABB26-0587-4C30-8999-92F81FD0307C}</a:tableStyleId>
              </a:tblPr>
              <a:tblGrid>
                <a:gridCol w="5610601">
                  <a:extLst>
                    <a:ext uri="{9D8B030D-6E8A-4147-A177-3AD203B41FA5}">
                      <a16:colId xmlns:a16="http://schemas.microsoft.com/office/drawing/2014/main" val="2625798163"/>
                    </a:ext>
                  </a:extLst>
                </a:gridCol>
                <a:gridCol w="5610601">
                  <a:extLst>
                    <a:ext uri="{9D8B030D-6E8A-4147-A177-3AD203B41FA5}">
                      <a16:colId xmlns:a16="http://schemas.microsoft.com/office/drawing/2014/main" val="2802327852"/>
                    </a:ext>
                  </a:extLst>
                </a:gridCol>
              </a:tblGrid>
              <a:tr h="2265187">
                <a:tc>
                  <a:txBody>
                    <a:bodyPr/>
                    <a:lstStyle/>
                    <a:p>
                      <a:pPr algn="ctr"/>
                      <a:r>
                        <a:rPr lang="en-AU" sz="3600" b="1">
                          <a:solidFill>
                            <a:sysClr val="windowText" lastClr="000000"/>
                          </a:solidFill>
                        </a:rPr>
                        <a:t>Physical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3600" b="1">
                          <a:solidFill>
                            <a:sysClr val="windowText" lastClr="000000"/>
                          </a:solidFill>
                        </a:rPr>
                        <a:t>Emotional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3211859"/>
                  </a:ext>
                </a:extLst>
              </a:tr>
              <a:tr h="2099347">
                <a:tc>
                  <a:txBody>
                    <a:bodyPr/>
                    <a:lstStyle/>
                    <a:p>
                      <a:pPr marL="0" indent="0" algn="ctr">
                        <a:buFont typeface="Arial" panose="020B0604020202020204" pitchFamily="34" charset="0"/>
                        <a:buNone/>
                      </a:pPr>
                      <a:r>
                        <a:rPr lang="en-AU" sz="3600" b="1">
                          <a:solidFill>
                            <a:sysClr val="windowText" lastClr="000000"/>
                          </a:solidFill>
                        </a:rPr>
                        <a:t>Behavioural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buFont typeface="Arial" panose="020B0604020202020204" pitchFamily="34" charset="0"/>
                        <a:buNone/>
                      </a:pPr>
                      <a:r>
                        <a:rPr lang="en-AU" sz="3600" b="1">
                          <a:solidFill>
                            <a:sysClr val="windowText" lastClr="000000"/>
                          </a:solidFill>
                        </a:rPr>
                        <a:t>Spiritual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6743905"/>
                  </a:ext>
                </a:extLst>
              </a:tr>
            </a:tbl>
          </a:graphicData>
        </a:graphic>
      </p:graphicFrame>
      <p:sp>
        <p:nvSpPr>
          <p:cNvPr id="16" name="Rectangle: Rounded Corners 15">
            <a:extLst>
              <a:ext uri="{FF2B5EF4-FFF2-40B4-BE49-F238E27FC236}">
                <a16:creationId xmlns:a16="http://schemas.microsoft.com/office/drawing/2014/main" id="{43568FD2-67CC-B4A6-E13C-9E8C882786DB}"/>
              </a:ext>
            </a:extLst>
          </p:cNvPr>
          <p:cNvSpPr/>
          <p:nvPr/>
        </p:nvSpPr>
        <p:spPr>
          <a:xfrm>
            <a:off x="7569200" y="152085"/>
            <a:ext cx="4481285" cy="722558"/>
          </a:xfrm>
          <a:prstGeom prst="roundRect">
            <a:avLst/>
          </a:prstGeom>
          <a:solidFill>
            <a:srgbClr val="993525"/>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b="1">
                <a:solidFill>
                  <a:srgbClr val="FFFFFF"/>
                </a:solidFill>
              </a:rPr>
              <a:t>C2.1.2.7.1 – List of Acceptable Behaviours</a:t>
            </a:r>
          </a:p>
          <a:p>
            <a:pPr algn="ctr"/>
            <a:r>
              <a:rPr lang="en-AU" b="1">
                <a:solidFill>
                  <a:srgbClr val="FFFFFF"/>
                </a:solidFill>
              </a:rPr>
              <a:t>C2.1.2.7.2 – List of Unacceptable Behaviours</a:t>
            </a:r>
          </a:p>
        </p:txBody>
      </p:sp>
      <p:pic>
        <p:nvPicPr>
          <p:cNvPr id="18" name="Graphic 17" descr="Thumbs Down with solid fill">
            <a:extLst>
              <a:ext uri="{FF2B5EF4-FFF2-40B4-BE49-F238E27FC236}">
                <a16:creationId xmlns:a16="http://schemas.microsoft.com/office/drawing/2014/main" id="{32DB0714-51AF-BCA7-67E4-91E4856EE9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0303" y="2149086"/>
            <a:ext cx="1214368" cy="1214368"/>
          </a:xfrm>
          <a:prstGeom prst="rect">
            <a:avLst/>
          </a:prstGeom>
        </p:spPr>
      </p:pic>
      <p:pic>
        <p:nvPicPr>
          <p:cNvPr id="22" name="Graphic 21" descr="No Phones with solid fill">
            <a:extLst>
              <a:ext uri="{FF2B5EF4-FFF2-40B4-BE49-F238E27FC236}">
                <a16:creationId xmlns:a16="http://schemas.microsoft.com/office/drawing/2014/main" id="{AB6F3FAD-75A6-B456-A68B-8F4DFC55CC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8345" y="2149086"/>
            <a:ext cx="1214368" cy="1214368"/>
          </a:xfrm>
          <a:prstGeom prst="rect">
            <a:avLst/>
          </a:prstGeom>
        </p:spPr>
      </p:pic>
      <p:pic>
        <p:nvPicPr>
          <p:cNvPr id="24" name="Graphic 23" descr="Gavel with solid fill">
            <a:extLst>
              <a:ext uri="{FF2B5EF4-FFF2-40B4-BE49-F238E27FC236}">
                <a16:creationId xmlns:a16="http://schemas.microsoft.com/office/drawing/2014/main" id="{BF616623-1797-74E5-574B-9B6E95F6336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40303" y="4392400"/>
            <a:ext cx="1214368" cy="1214368"/>
          </a:xfrm>
          <a:prstGeom prst="rect">
            <a:avLst/>
          </a:prstGeom>
        </p:spPr>
      </p:pic>
      <p:pic>
        <p:nvPicPr>
          <p:cNvPr id="26" name="Graphic 25" descr="Storytelling with solid fill">
            <a:extLst>
              <a:ext uri="{FF2B5EF4-FFF2-40B4-BE49-F238E27FC236}">
                <a16:creationId xmlns:a16="http://schemas.microsoft.com/office/drawing/2014/main" id="{A2571BBD-75FA-E1F7-6098-9178BC617A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69200" y="4392400"/>
            <a:ext cx="1214368" cy="1214368"/>
          </a:xfrm>
          <a:prstGeom prst="rect">
            <a:avLst/>
          </a:prstGeom>
        </p:spPr>
      </p:pic>
      <p:pic>
        <p:nvPicPr>
          <p:cNvPr id="28" name="Graphic 27" descr="Head with gears with solid fill">
            <a:extLst>
              <a:ext uri="{FF2B5EF4-FFF2-40B4-BE49-F238E27FC236}">
                <a16:creationId xmlns:a16="http://schemas.microsoft.com/office/drawing/2014/main" id="{640C1A34-67BA-6BFF-C978-47F165BDF1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05672" y="4392400"/>
            <a:ext cx="1214368" cy="1214368"/>
          </a:xfrm>
          <a:prstGeom prst="rect">
            <a:avLst/>
          </a:prstGeom>
        </p:spPr>
      </p:pic>
      <p:pic>
        <p:nvPicPr>
          <p:cNvPr id="30" name="Graphic 29" descr="Heart lock with solid fill">
            <a:extLst>
              <a:ext uri="{FF2B5EF4-FFF2-40B4-BE49-F238E27FC236}">
                <a16:creationId xmlns:a16="http://schemas.microsoft.com/office/drawing/2014/main" id="{21DCBBF1-6565-846C-8A39-0EBA367BF83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75225" y="2149086"/>
            <a:ext cx="1214368" cy="1214368"/>
          </a:xfrm>
          <a:prstGeom prst="rect">
            <a:avLst/>
          </a:prstGeom>
        </p:spPr>
      </p:pic>
      <p:pic>
        <p:nvPicPr>
          <p:cNvPr id="32" name="Graphic 31" descr="User with solid fill">
            <a:extLst>
              <a:ext uri="{FF2B5EF4-FFF2-40B4-BE49-F238E27FC236}">
                <a16:creationId xmlns:a16="http://schemas.microsoft.com/office/drawing/2014/main" id="{F05F34EA-86BF-ABAC-81C3-599E2F1A3C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895860" y="2149086"/>
            <a:ext cx="1214368" cy="1214368"/>
          </a:xfrm>
          <a:prstGeom prst="rect">
            <a:avLst/>
          </a:prstGeom>
        </p:spPr>
      </p:pic>
      <p:pic>
        <p:nvPicPr>
          <p:cNvPr id="34" name="Graphic 33" descr="Boxing Glove with solid fill">
            <a:extLst>
              <a:ext uri="{FF2B5EF4-FFF2-40B4-BE49-F238E27FC236}">
                <a16:creationId xmlns:a16="http://schemas.microsoft.com/office/drawing/2014/main" id="{B0BAFB08-3704-2E2F-EFA8-5C57CEB3A51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490377" y="4392400"/>
            <a:ext cx="1214368" cy="1214368"/>
          </a:xfrm>
          <a:prstGeom prst="rect">
            <a:avLst/>
          </a:prstGeom>
        </p:spPr>
      </p:pic>
    </p:spTree>
    <p:extLst>
      <p:ext uri="{BB962C8B-B14F-4D97-AF65-F5344CB8AC3E}">
        <p14:creationId xmlns:p14="http://schemas.microsoft.com/office/powerpoint/2010/main" val="20240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2670B-2ADC-49D9-4C85-951B7EC9900A}"/>
              </a:ext>
            </a:extLst>
          </p:cNvPr>
          <p:cNvSpPr>
            <a:spLocks noGrp="1"/>
          </p:cNvSpPr>
          <p:nvPr>
            <p:ph type="title"/>
          </p:nvPr>
        </p:nvSpPr>
        <p:spPr>
          <a:xfrm>
            <a:off x="838200" y="172625"/>
            <a:ext cx="10515600" cy="1325563"/>
          </a:xfrm>
        </p:spPr>
        <p:txBody>
          <a:bodyPr>
            <a:normAutofit/>
          </a:bodyPr>
          <a:lstStyle/>
          <a:p>
            <a:r>
              <a:rPr lang="en-AU" b="1">
                <a:latin typeface="Calibri" panose="020F0502020204030204" pitchFamily="34" charset="0"/>
                <a:ea typeface="Calibri" panose="020F0502020204030204" pitchFamily="34" charset="0"/>
                <a:cs typeface="Arial" panose="020B0604020202020204" pitchFamily="34" charset="0"/>
              </a:rPr>
              <a:t>Purpose</a:t>
            </a:r>
            <a:endParaRPr lang="en-AU"/>
          </a:p>
        </p:txBody>
      </p:sp>
      <p:sp>
        <p:nvSpPr>
          <p:cNvPr id="3" name="Content Placeholder 2">
            <a:extLst>
              <a:ext uri="{FF2B5EF4-FFF2-40B4-BE49-F238E27FC236}">
                <a16:creationId xmlns:a16="http://schemas.microsoft.com/office/drawing/2014/main" id="{B2A97C1F-AE49-F369-64F4-ED338082D3C5}"/>
              </a:ext>
            </a:extLst>
          </p:cNvPr>
          <p:cNvSpPr>
            <a:spLocks noGrp="1"/>
          </p:cNvSpPr>
          <p:nvPr>
            <p:ph idx="1"/>
          </p:nvPr>
        </p:nvSpPr>
        <p:spPr/>
        <p:txBody>
          <a:bodyPr>
            <a:normAutofit/>
          </a:bodyPr>
          <a:lstStyle/>
          <a:p>
            <a:pPr marL="0" indent="0">
              <a:spcBef>
                <a:spcPts val="300"/>
              </a:spcBef>
              <a:spcAft>
                <a:spcPts val="300"/>
              </a:spcAft>
              <a:buNone/>
            </a:pPr>
            <a:r>
              <a:rPr lang="en-AU">
                <a:effectLst/>
                <a:latin typeface="Calibri" panose="020F0502020204030204" pitchFamily="34" charset="0"/>
                <a:ea typeface="Calibri" panose="020F0502020204030204" pitchFamily="34" charset="0"/>
                <a:cs typeface="Arial" panose="020B0604020202020204" pitchFamily="34" charset="0"/>
              </a:rPr>
              <a:t>To gain an understanding of:</a:t>
            </a:r>
          </a:p>
          <a:p>
            <a:pPr marL="781200" lvl="1" fontAlgn="base">
              <a:lnSpc>
                <a:spcPct val="100000"/>
              </a:lnSpc>
              <a:spcBef>
                <a:spcPts val="0"/>
              </a:spcBef>
            </a:pPr>
            <a:r>
              <a:rPr lang="en-AU" sz="3600"/>
              <a:t>The definitions of child abuse and neglect.</a:t>
            </a:r>
          </a:p>
          <a:p>
            <a:pPr marL="781200" lvl="1">
              <a:lnSpc>
                <a:spcPct val="100000"/>
              </a:lnSpc>
              <a:spcBef>
                <a:spcPts val="0"/>
              </a:spcBef>
            </a:pPr>
            <a:r>
              <a:rPr lang="en-AU" sz="3600"/>
              <a:t>Recognising indicators of abuse, neglect and boundary violations.</a:t>
            </a:r>
          </a:p>
          <a:p>
            <a:pPr marL="781200" lvl="1">
              <a:lnSpc>
                <a:spcPct val="100000"/>
              </a:lnSpc>
              <a:spcBef>
                <a:spcPts val="0"/>
              </a:spcBef>
            </a:pPr>
            <a:r>
              <a:rPr lang="en-AU" sz="3600"/>
              <a:t>Responding to unacceptable behaviours.</a:t>
            </a:r>
          </a:p>
          <a:p>
            <a:pPr lvl="1">
              <a:spcBef>
                <a:spcPts val="300"/>
              </a:spcBef>
              <a:spcAft>
                <a:spcPts val="300"/>
              </a:spcAft>
            </a:pPr>
            <a:endParaRPr lang="en-AU" sz="3600">
              <a:effectLst/>
              <a:latin typeface="Calibri" panose="020F0502020204030204" pitchFamily="34" charset="0"/>
              <a:ea typeface="Calibri" panose="020F0502020204030204" pitchFamily="34" charset="0"/>
              <a:cs typeface="Arial" panose="020B0604020202020204" pitchFamily="34" charset="0"/>
            </a:endParaRPr>
          </a:p>
          <a:p>
            <a:endParaRPr lang="en-AU"/>
          </a:p>
        </p:txBody>
      </p:sp>
    </p:spTree>
    <p:extLst>
      <p:ext uri="{BB962C8B-B14F-4D97-AF65-F5344CB8AC3E}">
        <p14:creationId xmlns:p14="http://schemas.microsoft.com/office/powerpoint/2010/main" val="791778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B09E4-7B35-3ADA-02B0-280C44D34822}"/>
            </a:ext>
          </a:extLst>
        </p:cNvPr>
        <p:cNvGrpSpPr/>
        <p:nvPr/>
      </p:nvGrpSpPr>
      <p:grpSpPr>
        <a:xfrm>
          <a:off x="0" y="0"/>
          <a:ext cx="0" cy="0"/>
          <a:chOff x="0" y="0"/>
          <a:chExt cx="0" cy="0"/>
        </a:xfrm>
      </p:grpSpPr>
      <p:pic>
        <p:nvPicPr>
          <p:cNvPr id="2" name="Content Placeholder 10" descr="A person holding her hand up&#10;&#10;Description automatically generated">
            <a:extLst>
              <a:ext uri="{FF2B5EF4-FFF2-40B4-BE49-F238E27FC236}">
                <a16:creationId xmlns:a16="http://schemas.microsoft.com/office/drawing/2014/main" id="{4A305F3E-8865-094E-7A92-11B470078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347" y="2222047"/>
            <a:ext cx="2380188" cy="3570283"/>
          </a:xfrm>
          <a:prstGeom prst="rect">
            <a:avLst/>
          </a:prstGeom>
        </p:spPr>
      </p:pic>
      <p:pic>
        <p:nvPicPr>
          <p:cNvPr id="3" name="Picture 2">
            <a:extLst>
              <a:ext uri="{FF2B5EF4-FFF2-40B4-BE49-F238E27FC236}">
                <a16:creationId xmlns:a16="http://schemas.microsoft.com/office/drawing/2014/main" id="{2E327869-EF3C-43EB-067E-C6CB96D5A9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1952" y="320739"/>
            <a:ext cx="2380188" cy="3570283"/>
          </a:xfrm>
          <a:prstGeom prst="rect">
            <a:avLst/>
          </a:prstGeom>
        </p:spPr>
      </p:pic>
      <p:pic>
        <p:nvPicPr>
          <p:cNvPr id="4" name="Picture 3" descr="A person sitting at a table with a cup of coffee&#10;&#10;Description automatically generated">
            <a:extLst>
              <a:ext uri="{FF2B5EF4-FFF2-40B4-BE49-F238E27FC236}">
                <a16:creationId xmlns:a16="http://schemas.microsoft.com/office/drawing/2014/main" id="{459865AA-2F5E-E85C-A06C-4B720485D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9563" y="2215812"/>
            <a:ext cx="2380188" cy="3575390"/>
          </a:xfrm>
          <a:prstGeom prst="rect">
            <a:avLst/>
          </a:prstGeom>
        </p:spPr>
      </p:pic>
      <p:sp>
        <p:nvSpPr>
          <p:cNvPr id="5" name="TextBox 4">
            <a:extLst>
              <a:ext uri="{FF2B5EF4-FFF2-40B4-BE49-F238E27FC236}">
                <a16:creationId xmlns:a16="http://schemas.microsoft.com/office/drawing/2014/main" id="{30E23B8E-7FAE-C264-894B-AED62BEBDF8C}"/>
              </a:ext>
            </a:extLst>
          </p:cNvPr>
          <p:cNvSpPr txBox="1"/>
          <p:nvPr/>
        </p:nvSpPr>
        <p:spPr>
          <a:xfrm>
            <a:off x="376994" y="360519"/>
            <a:ext cx="4214893" cy="1754326"/>
          </a:xfrm>
          <a:prstGeom prst="rect">
            <a:avLst/>
          </a:prstGeom>
          <a:noFill/>
        </p:spPr>
        <p:txBody>
          <a:bodyPr wrap="square" rtlCol="0">
            <a:spAutoFit/>
          </a:bodyPr>
          <a:lstStyle/>
          <a:p>
            <a:pPr algn="ctr"/>
            <a:r>
              <a:rPr lang="en-AU" sz="3600" b="1"/>
              <a:t>“STOP! We don’t do that here, please don’t do it again”</a:t>
            </a:r>
          </a:p>
        </p:txBody>
      </p:sp>
      <p:sp>
        <p:nvSpPr>
          <p:cNvPr id="6" name="TextBox 5">
            <a:extLst>
              <a:ext uri="{FF2B5EF4-FFF2-40B4-BE49-F238E27FC236}">
                <a16:creationId xmlns:a16="http://schemas.microsoft.com/office/drawing/2014/main" id="{C91A8E1B-A782-77C4-95E5-BE74B0C91694}"/>
              </a:ext>
            </a:extLst>
          </p:cNvPr>
          <p:cNvSpPr txBox="1"/>
          <p:nvPr/>
        </p:nvSpPr>
        <p:spPr>
          <a:xfrm>
            <a:off x="4560006" y="4391523"/>
            <a:ext cx="3071988" cy="1200329"/>
          </a:xfrm>
          <a:prstGeom prst="rect">
            <a:avLst/>
          </a:prstGeom>
          <a:noFill/>
        </p:spPr>
        <p:txBody>
          <a:bodyPr wrap="square" rtlCol="0">
            <a:spAutoFit/>
          </a:bodyPr>
          <a:lstStyle/>
          <a:p>
            <a:pPr algn="ctr"/>
            <a:r>
              <a:rPr lang="en-AU" sz="3600" b="1"/>
              <a:t>“It’s the policy of the Church”</a:t>
            </a:r>
          </a:p>
        </p:txBody>
      </p:sp>
      <p:sp>
        <p:nvSpPr>
          <p:cNvPr id="7" name="TextBox 6">
            <a:extLst>
              <a:ext uri="{FF2B5EF4-FFF2-40B4-BE49-F238E27FC236}">
                <a16:creationId xmlns:a16="http://schemas.microsoft.com/office/drawing/2014/main" id="{ADED404C-3375-3827-3373-F6654225432B}"/>
              </a:ext>
            </a:extLst>
          </p:cNvPr>
          <p:cNvSpPr txBox="1"/>
          <p:nvPr/>
        </p:nvSpPr>
        <p:spPr>
          <a:xfrm>
            <a:off x="8188362" y="637517"/>
            <a:ext cx="3071987" cy="1200329"/>
          </a:xfrm>
          <a:prstGeom prst="rect">
            <a:avLst/>
          </a:prstGeom>
          <a:noFill/>
        </p:spPr>
        <p:txBody>
          <a:bodyPr wrap="square" rtlCol="0">
            <a:spAutoFit/>
          </a:bodyPr>
          <a:lstStyle/>
          <a:p>
            <a:pPr algn="ctr"/>
            <a:r>
              <a:rPr lang="en-AU" sz="3600" b="1"/>
              <a:t>Raise your concerns</a:t>
            </a:r>
          </a:p>
        </p:txBody>
      </p:sp>
    </p:spTree>
    <p:extLst>
      <p:ext uri="{BB962C8B-B14F-4D97-AF65-F5344CB8AC3E}">
        <p14:creationId xmlns:p14="http://schemas.microsoft.com/office/powerpoint/2010/main" val="2842520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4AB30-0C67-0BD3-2BE4-705860AB393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9A1ED33-A808-D516-AF4C-8200EB16E6A2}"/>
              </a:ext>
            </a:extLst>
          </p:cNvPr>
          <p:cNvPicPr>
            <a:picLocks noChangeAspect="1"/>
          </p:cNvPicPr>
          <p:nvPr/>
        </p:nvPicPr>
        <p:blipFill>
          <a:blip r:embed="rId3"/>
          <a:srcRect l="2036" t="1606" r="2321" b="26667"/>
          <a:stretch/>
        </p:blipFill>
        <p:spPr>
          <a:xfrm>
            <a:off x="423126" y="462988"/>
            <a:ext cx="6591132" cy="5108937"/>
          </a:xfrm>
          <a:prstGeom prst="rect">
            <a:avLst/>
          </a:prstGeom>
        </p:spPr>
      </p:pic>
      <p:pic>
        <p:nvPicPr>
          <p:cNvPr id="6" name="Picture 5">
            <a:extLst>
              <a:ext uri="{FF2B5EF4-FFF2-40B4-BE49-F238E27FC236}">
                <a16:creationId xmlns:a16="http://schemas.microsoft.com/office/drawing/2014/main" id="{08B010E4-E7B9-20A0-E7EB-5B3D6D967109}"/>
              </a:ext>
            </a:extLst>
          </p:cNvPr>
          <p:cNvPicPr>
            <a:picLocks noChangeAspect="1"/>
          </p:cNvPicPr>
          <p:nvPr/>
        </p:nvPicPr>
        <p:blipFill>
          <a:blip r:embed="rId3"/>
          <a:srcRect l="51857" t="65921" r="6674" b="3255"/>
          <a:stretch/>
        </p:blipFill>
        <p:spPr>
          <a:xfrm>
            <a:off x="7448500" y="2309024"/>
            <a:ext cx="4247240" cy="3262901"/>
          </a:xfrm>
          <a:prstGeom prst="rect">
            <a:avLst/>
          </a:prstGeom>
        </p:spPr>
      </p:pic>
      <p:sp>
        <p:nvSpPr>
          <p:cNvPr id="7" name="Rectangle 6">
            <a:extLst>
              <a:ext uri="{FF2B5EF4-FFF2-40B4-BE49-F238E27FC236}">
                <a16:creationId xmlns:a16="http://schemas.microsoft.com/office/drawing/2014/main" id="{C956B666-294D-A250-63DC-5F3CC348485E}"/>
              </a:ext>
            </a:extLst>
          </p:cNvPr>
          <p:cNvSpPr/>
          <p:nvPr/>
        </p:nvSpPr>
        <p:spPr>
          <a:xfrm>
            <a:off x="4007593" y="5134478"/>
            <a:ext cx="2596632" cy="437447"/>
          </a:xfrm>
          <a:prstGeom prst="rect">
            <a:avLst/>
          </a:prstGeom>
          <a:solidFill>
            <a:srgbClr val="5A9A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qr code with black dots&#10;&#10;Description automatically generated">
            <a:extLst>
              <a:ext uri="{FF2B5EF4-FFF2-40B4-BE49-F238E27FC236}">
                <a16:creationId xmlns:a16="http://schemas.microsoft.com/office/drawing/2014/main" id="{04B6D155-C111-42CC-F351-9881EB97BD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772" y="553035"/>
            <a:ext cx="1631652" cy="1631652"/>
          </a:xfrm>
          <a:prstGeom prst="rect">
            <a:avLst/>
          </a:prstGeom>
        </p:spPr>
      </p:pic>
      <p:sp>
        <p:nvSpPr>
          <p:cNvPr id="9" name="Title 1">
            <a:extLst>
              <a:ext uri="{FF2B5EF4-FFF2-40B4-BE49-F238E27FC236}">
                <a16:creationId xmlns:a16="http://schemas.microsoft.com/office/drawing/2014/main" id="{8E9562A2-297E-5B99-8D70-83F6559B1AFE}"/>
              </a:ext>
            </a:extLst>
          </p:cNvPr>
          <p:cNvSpPr txBox="1">
            <a:spLocks/>
          </p:cNvSpPr>
          <p:nvPr/>
        </p:nvSpPr>
        <p:spPr>
          <a:xfrm>
            <a:off x="7479611" y="678114"/>
            <a:ext cx="2787135" cy="1376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sz="3200" b="1">
                <a:latin typeface="Calibri" panose="020F0502020204030204" pitchFamily="34" charset="0"/>
                <a:ea typeface="Calibri" panose="020F0502020204030204" pitchFamily="34" charset="0"/>
                <a:cs typeface="Arial" panose="020B0604020202020204" pitchFamily="34" charset="0"/>
              </a:rPr>
              <a:t>Scan to report a concern or incident of:</a:t>
            </a:r>
            <a:endParaRPr lang="en-AU" sz="3200"/>
          </a:p>
        </p:txBody>
      </p:sp>
    </p:spTree>
    <p:extLst>
      <p:ext uri="{BB962C8B-B14F-4D97-AF65-F5344CB8AC3E}">
        <p14:creationId xmlns:p14="http://schemas.microsoft.com/office/powerpoint/2010/main" val="35582092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5BB16-290D-5E6F-91D7-D6D042744BF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57E168A-394E-5F7E-3B3F-06410B9BF6B6}"/>
              </a:ext>
            </a:extLst>
          </p:cNvPr>
          <p:cNvSpPr txBox="1"/>
          <p:nvPr/>
        </p:nvSpPr>
        <p:spPr>
          <a:xfrm>
            <a:off x="693420" y="1887444"/>
            <a:ext cx="10805160" cy="215443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8000" b="1" i="0" u="none" strike="noStrike" kern="1200" cap="none" spc="0" normalizeH="0" baseline="0" noProof="0">
                <a:ln>
                  <a:noFill/>
                </a:ln>
                <a:solidFill>
                  <a:srgbClr val="699667"/>
                </a:solidFill>
                <a:effectLst/>
                <a:uLnTx/>
                <a:uFillTx/>
                <a:latin typeface="Adventures Unlimited Script" panose="00000500000000000000" pitchFamily="50" charset="0"/>
                <a:ea typeface="Calibri" panose="020F0502020204030204" pitchFamily="34" charset="0"/>
                <a:cs typeface="Times New Roman" panose="02020603050405020304" pitchFamily="18" charset="0"/>
              </a:rPr>
              <a:t>Responding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srgbClr val="2C5629"/>
                </a:solidFill>
                <a:effectLst/>
                <a:uLnTx/>
                <a:uFillTx/>
                <a:latin typeface="Calibri" panose="020F0502020204030204"/>
                <a:ea typeface="Calibri" panose="020F0502020204030204" pitchFamily="34" charset="0"/>
                <a:cs typeface="Times New Roman" panose="02020603050405020304" pitchFamily="18" charset="0"/>
              </a:rPr>
              <a:t>Disclosure</a:t>
            </a:r>
          </a:p>
        </p:txBody>
      </p:sp>
    </p:spTree>
    <p:extLst>
      <p:ext uri="{BB962C8B-B14F-4D97-AF65-F5344CB8AC3E}">
        <p14:creationId xmlns:p14="http://schemas.microsoft.com/office/powerpoint/2010/main" val="3809836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5B36-9C59-FEB6-FEB3-94DA0D9EC207}"/>
              </a:ext>
            </a:extLst>
          </p:cNvPr>
          <p:cNvSpPr>
            <a:spLocks noGrp="1"/>
          </p:cNvSpPr>
          <p:nvPr>
            <p:ph type="title"/>
          </p:nvPr>
        </p:nvSpPr>
        <p:spPr/>
        <p:txBody>
          <a:bodyPr/>
          <a:lstStyle/>
          <a:p>
            <a:r>
              <a:rPr lang="en-AU" b="1">
                <a:latin typeface="+mn-lt"/>
              </a:rPr>
              <a:t>Responding to disclosure</a:t>
            </a:r>
          </a:p>
        </p:txBody>
      </p:sp>
      <p:pic>
        <p:nvPicPr>
          <p:cNvPr id="5" name="Content Placeholder 4" descr="A black and white photo of a game board with letters on it&#10;&#10;Description automatically generated">
            <a:extLst>
              <a:ext uri="{FF2B5EF4-FFF2-40B4-BE49-F238E27FC236}">
                <a16:creationId xmlns:a16="http://schemas.microsoft.com/office/drawing/2014/main" id="{D1FA37EE-44C1-C5F6-B3B6-AF7D8228673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784" b="16884"/>
          <a:stretch/>
        </p:blipFill>
        <p:spPr>
          <a:xfrm>
            <a:off x="2632270" y="1594440"/>
            <a:ext cx="6927460" cy="4225686"/>
          </a:xfrm>
        </p:spPr>
      </p:pic>
      <p:sp>
        <p:nvSpPr>
          <p:cNvPr id="4" name="Rectangle: Rounded Corners 3">
            <a:extLst>
              <a:ext uri="{FF2B5EF4-FFF2-40B4-BE49-F238E27FC236}">
                <a16:creationId xmlns:a16="http://schemas.microsoft.com/office/drawing/2014/main" id="{CFC780A5-EAFE-6505-13BA-D2C653C147EA}"/>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82012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480C-51CC-DFC3-0C7A-ADAA0D64F7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FFACB-4ACD-CA00-16C0-5E9D44B04665}"/>
              </a:ext>
            </a:extLst>
          </p:cNvPr>
          <p:cNvSpPr>
            <a:spLocks noGrp="1"/>
          </p:cNvSpPr>
          <p:nvPr>
            <p:ph type="title"/>
          </p:nvPr>
        </p:nvSpPr>
        <p:spPr>
          <a:xfrm>
            <a:off x="4251158" y="561474"/>
            <a:ext cx="10316460" cy="1325563"/>
          </a:xfrm>
        </p:spPr>
        <p:txBody>
          <a:bodyPr/>
          <a:lstStyle/>
          <a:p>
            <a:r>
              <a:rPr lang="en-AU" b="1">
                <a:latin typeface="+mn-lt"/>
              </a:rPr>
              <a:t>Breathe</a:t>
            </a:r>
          </a:p>
        </p:txBody>
      </p:sp>
      <p:sp>
        <p:nvSpPr>
          <p:cNvPr id="8" name="Content Placeholder 2">
            <a:extLst>
              <a:ext uri="{FF2B5EF4-FFF2-40B4-BE49-F238E27FC236}">
                <a16:creationId xmlns:a16="http://schemas.microsoft.com/office/drawing/2014/main" id="{7CFA9426-0CAF-86B0-F980-418B67AA18DC}"/>
              </a:ext>
            </a:extLst>
          </p:cNvPr>
          <p:cNvSpPr>
            <a:spLocks noGrp="1"/>
          </p:cNvSpPr>
          <p:nvPr>
            <p:ph idx="1"/>
          </p:nvPr>
        </p:nvSpPr>
        <p:spPr>
          <a:xfrm>
            <a:off x="4251158" y="1721852"/>
            <a:ext cx="7799327" cy="4351338"/>
          </a:xfrm>
        </p:spPr>
        <p:txBody>
          <a:bodyPr vert="horz" lIns="91440" tIns="45720" rIns="91440" bIns="45720" rtlCol="0" anchor="t">
            <a:normAutofit/>
          </a:bodyPr>
          <a:lstStyle/>
          <a:p>
            <a:r>
              <a:rPr lang="en-AU"/>
              <a:t>Use a quick, calming technique. </a:t>
            </a:r>
          </a:p>
          <a:p>
            <a:r>
              <a:rPr lang="en-AU"/>
              <a:t>Suggest the person ‘take a deep breath’</a:t>
            </a:r>
          </a:p>
        </p:txBody>
      </p:sp>
      <p:pic>
        <p:nvPicPr>
          <p:cNvPr id="10" name="Picture 9">
            <a:extLst>
              <a:ext uri="{FF2B5EF4-FFF2-40B4-BE49-F238E27FC236}">
                <a16:creationId xmlns:a16="http://schemas.microsoft.com/office/drawing/2014/main" id="{C8C3D3E2-F1F9-6C73-7E87-5DFC2C03B5E5}"/>
              </a:ext>
            </a:extLst>
          </p:cNvPr>
          <p:cNvPicPr>
            <a:picLocks noChangeAspect="1"/>
          </p:cNvPicPr>
          <p:nvPr/>
        </p:nvPicPr>
        <p:blipFill>
          <a:blip r:embed="rId4"/>
          <a:stretch>
            <a:fillRect/>
          </a:stretch>
        </p:blipFill>
        <p:spPr>
          <a:xfrm>
            <a:off x="6420476" y="3151611"/>
            <a:ext cx="3416061" cy="2614717"/>
          </a:xfrm>
          <a:prstGeom prst="rect">
            <a:avLst/>
          </a:prstGeom>
        </p:spPr>
      </p:pic>
      <p:sp>
        <p:nvSpPr>
          <p:cNvPr id="3" name="Rectangle: Rounded Corners 2">
            <a:extLst>
              <a:ext uri="{FF2B5EF4-FFF2-40B4-BE49-F238E27FC236}">
                <a16:creationId xmlns:a16="http://schemas.microsoft.com/office/drawing/2014/main" id="{3D849839-C8B6-147B-079A-C8A27B8B99FC}"/>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
        <p:nvSpPr>
          <p:cNvPr id="5" name="Title 1">
            <a:extLst>
              <a:ext uri="{FF2B5EF4-FFF2-40B4-BE49-F238E27FC236}">
                <a16:creationId xmlns:a16="http://schemas.microsoft.com/office/drawing/2014/main" id="{41B9CDA8-82FB-DE8C-8937-6158630329C7}"/>
              </a:ext>
            </a:extLst>
          </p:cNvPr>
          <p:cNvSpPr txBox="1">
            <a:spLocks/>
          </p:cNvSpPr>
          <p:nvPr/>
        </p:nvSpPr>
        <p:spPr>
          <a:xfrm>
            <a:off x="0" y="445975"/>
            <a:ext cx="4251158" cy="541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AU" sz="34000" b="1">
                <a:solidFill>
                  <a:srgbClr val="2C5629"/>
                </a:solidFill>
                <a:latin typeface="Adventures Unlimited Script" panose="00000500000000000000" pitchFamily="50" charset="0"/>
              </a:rPr>
              <a:t>B</a:t>
            </a:r>
          </a:p>
        </p:txBody>
      </p:sp>
    </p:spTree>
    <p:custDataLst>
      <p:tags r:id="rId1"/>
    </p:custDataLst>
    <p:extLst>
      <p:ext uri="{BB962C8B-B14F-4D97-AF65-F5344CB8AC3E}">
        <p14:creationId xmlns:p14="http://schemas.microsoft.com/office/powerpoint/2010/main" val="1912488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F5DFF-21F3-BA1C-5BA7-F48EFB998D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3595D-A246-DF46-1E07-128BFBDF61B5}"/>
              </a:ext>
            </a:extLst>
          </p:cNvPr>
          <p:cNvSpPr>
            <a:spLocks noGrp="1"/>
          </p:cNvSpPr>
          <p:nvPr>
            <p:ph type="title"/>
          </p:nvPr>
        </p:nvSpPr>
        <p:spPr>
          <a:xfrm>
            <a:off x="4251157" y="561474"/>
            <a:ext cx="10515600" cy="1325563"/>
          </a:xfrm>
        </p:spPr>
        <p:txBody>
          <a:bodyPr/>
          <a:lstStyle/>
          <a:p>
            <a:r>
              <a:rPr lang="en-AU" b="1">
                <a:latin typeface="+mn-lt"/>
              </a:rPr>
              <a:t>Calm the person</a:t>
            </a:r>
          </a:p>
        </p:txBody>
      </p:sp>
      <p:sp>
        <p:nvSpPr>
          <p:cNvPr id="8" name="Content Placeholder 2">
            <a:extLst>
              <a:ext uri="{FF2B5EF4-FFF2-40B4-BE49-F238E27FC236}">
                <a16:creationId xmlns:a16="http://schemas.microsoft.com/office/drawing/2014/main" id="{114FCCC4-4D55-85AC-8FC4-315A3FC3C8C1}"/>
              </a:ext>
            </a:extLst>
          </p:cNvPr>
          <p:cNvSpPr>
            <a:spLocks noGrp="1"/>
          </p:cNvSpPr>
          <p:nvPr>
            <p:ph idx="1"/>
          </p:nvPr>
        </p:nvSpPr>
        <p:spPr>
          <a:xfrm>
            <a:off x="4251157" y="1721852"/>
            <a:ext cx="7799327" cy="4351338"/>
          </a:xfrm>
        </p:spPr>
        <p:txBody>
          <a:bodyPr vert="horz" lIns="91440" tIns="45720" rIns="91440" bIns="45720" rtlCol="0" anchor="t">
            <a:noAutofit/>
          </a:bodyPr>
          <a:lstStyle/>
          <a:p>
            <a:r>
              <a:rPr lang="en-AU"/>
              <a:t>Stay focused on them and their story. </a:t>
            </a:r>
          </a:p>
          <a:p>
            <a:r>
              <a:rPr lang="en-AU"/>
              <a:t>The words you use will have a profound and lasting impact. </a:t>
            </a:r>
          </a:p>
          <a:p>
            <a:pPr marL="0" indent="0">
              <a:buNone/>
            </a:pPr>
            <a:endParaRPr lang="en-AU" sz="1800" i="1">
              <a:solidFill>
                <a:srgbClr val="2C5629"/>
              </a:solidFill>
            </a:endParaRPr>
          </a:p>
          <a:p>
            <a:pPr marL="0" indent="0">
              <a:buNone/>
            </a:pPr>
            <a:r>
              <a:rPr lang="en-AU" i="1">
                <a:solidFill>
                  <a:srgbClr val="2C5629"/>
                </a:solidFill>
              </a:rPr>
              <a:t>You’ve done the right thing by telling me. </a:t>
            </a:r>
          </a:p>
          <a:p>
            <a:pPr marL="0" indent="0" algn="ctr">
              <a:buNone/>
            </a:pPr>
            <a:r>
              <a:rPr lang="en-AU" i="1">
                <a:solidFill>
                  <a:srgbClr val="2C5629"/>
                </a:solidFill>
              </a:rPr>
              <a:t>I believe you. </a:t>
            </a:r>
          </a:p>
          <a:p>
            <a:pPr marL="0" indent="0" algn="ctr">
              <a:buNone/>
            </a:pPr>
            <a:r>
              <a:rPr lang="en-AU" i="1">
                <a:solidFill>
                  <a:srgbClr val="2C5629"/>
                </a:solidFill>
              </a:rPr>
              <a:t>It wasn’t your fault. </a:t>
            </a:r>
          </a:p>
          <a:p>
            <a:endParaRPr lang="en-AU"/>
          </a:p>
        </p:txBody>
      </p:sp>
      <p:sp>
        <p:nvSpPr>
          <p:cNvPr id="3" name="Rectangle: Rounded Corners 2">
            <a:extLst>
              <a:ext uri="{FF2B5EF4-FFF2-40B4-BE49-F238E27FC236}">
                <a16:creationId xmlns:a16="http://schemas.microsoft.com/office/drawing/2014/main" id="{6C38D6C2-EBE7-80CC-7C5F-993A1F1DA0D2}"/>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C4AA2198-F3E7-5939-7E3B-75107DCC74A6}"/>
              </a:ext>
            </a:extLst>
          </p:cNvPr>
          <p:cNvSpPr txBox="1">
            <a:spLocks/>
          </p:cNvSpPr>
          <p:nvPr/>
        </p:nvSpPr>
        <p:spPr>
          <a:xfrm>
            <a:off x="0" y="445975"/>
            <a:ext cx="4251158" cy="541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AU" sz="34000" b="1">
                <a:solidFill>
                  <a:srgbClr val="2C5629"/>
                </a:solidFill>
                <a:latin typeface="Adventures Unlimited Script" panose="00000500000000000000" pitchFamily="50" charset="0"/>
              </a:rPr>
              <a:t>C</a:t>
            </a:r>
          </a:p>
        </p:txBody>
      </p:sp>
    </p:spTree>
    <p:custDataLst>
      <p:tags r:id="rId1"/>
    </p:custDataLst>
    <p:extLst>
      <p:ext uri="{BB962C8B-B14F-4D97-AF65-F5344CB8AC3E}">
        <p14:creationId xmlns:p14="http://schemas.microsoft.com/office/powerpoint/2010/main" val="2667939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589C-F93B-C0AD-22CA-3F61A8AAA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E6A5AC-6EBF-5FCA-34D4-1C793ECB1F7C}"/>
              </a:ext>
            </a:extLst>
          </p:cNvPr>
          <p:cNvSpPr>
            <a:spLocks noGrp="1"/>
          </p:cNvSpPr>
          <p:nvPr>
            <p:ph type="title"/>
          </p:nvPr>
        </p:nvSpPr>
        <p:spPr>
          <a:xfrm>
            <a:off x="4251158" y="578293"/>
            <a:ext cx="7799327" cy="1325563"/>
          </a:xfrm>
        </p:spPr>
        <p:txBody>
          <a:bodyPr>
            <a:noAutofit/>
          </a:bodyPr>
          <a:lstStyle/>
          <a:p>
            <a:r>
              <a:rPr lang="en-AU" b="1">
                <a:latin typeface="+mn-lt"/>
              </a:rPr>
              <a:t>Assess immediate danger</a:t>
            </a:r>
          </a:p>
        </p:txBody>
      </p:sp>
      <p:sp>
        <p:nvSpPr>
          <p:cNvPr id="8" name="Content Placeholder 2">
            <a:extLst>
              <a:ext uri="{FF2B5EF4-FFF2-40B4-BE49-F238E27FC236}">
                <a16:creationId xmlns:a16="http://schemas.microsoft.com/office/drawing/2014/main" id="{E8EFBBB4-DC06-97CE-892B-EFBC2DC4648A}"/>
              </a:ext>
            </a:extLst>
          </p:cNvPr>
          <p:cNvSpPr>
            <a:spLocks noGrp="1"/>
          </p:cNvSpPr>
          <p:nvPr>
            <p:ph idx="1"/>
          </p:nvPr>
        </p:nvSpPr>
        <p:spPr>
          <a:xfrm>
            <a:off x="4251157" y="1647961"/>
            <a:ext cx="7799327" cy="4351338"/>
          </a:xfrm>
        </p:spPr>
        <p:txBody>
          <a:bodyPr vert="horz" lIns="91440" tIns="45720" rIns="91440" bIns="45720" rtlCol="0" anchor="t">
            <a:noAutofit/>
          </a:bodyPr>
          <a:lstStyle/>
          <a:p>
            <a:r>
              <a:rPr lang="en-AU"/>
              <a:t>If there is, </a:t>
            </a:r>
            <a:r>
              <a:rPr lang="en-AU" b="1"/>
              <a:t>call 000 </a:t>
            </a:r>
            <a:r>
              <a:rPr lang="en-AU"/>
              <a:t>and ask for police.</a:t>
            </a:r>
          </a:p>
          <a:p>
            <a:r>
              <a:rPr lang="en-AU" b="1"/>
              <a:t>Gently ask questions </a:t>
            </a:r>
            <a:r>
              <a:rPr lang="en-AU"/>
              <a:t>to assess, if not mentioned outright. </a:t>
            </a:r>
          </a:p>
          <a:p>
            <a:r>
              <a:rPr lang="en-AU" b="1"/>
              <a:t>Seek support </a:t>
            </a:r>
            <a:r>
              <a:rPr lang="en-AU"/>
              <a:t>from another leader / Ministry Agent to ensure the physical safety of yourself and the person disclosing. </a:t>
            </a:r>
          </a:p>
        </p:txBody>
      </p:sp>
      <p:sp>
        <p:nvSpPr>
          <p:cNvPr id="3" name="Rectangle: Rounded Corners 2">
            <a:extLst>
              <a:ext uri="{FF2B5EF4-FFF2-40B4-BE49-F238E27FC236}">
                <a16:creationId xmlns:a16="http://schemas.microsoft.com/office/drawing/2014/main" id="{1217B530-A899-BE39-464A-EDB844B79F99}"/>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DAE1124E-BA9E-D960-97AF-742EB9771C26}"/>
              </a:ext>
            </a:extLst>
          </p:cNvPr>
          <p:cNvSpPr txBox="1">
            <a:spLocks/>
          </p:cNvSpPr>
          <p:nvPr/>
        </p:nvSpPr>
        <p:spPr>
          <a:xfrm>
            <a:off x="0" y="445975"/>
            <a:ext cx="4251158" cy="541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AU" sz="34000" b="1">
                <a:solidFill>
                  <a:srgbClr val="2C5629"/>
                </a:solidFill>
                <a:latin typeface="Adventures Unlimited Script" panose="00000500000000000000" pitchFamily="50" charset="0"/>
              </a:rPr>
              <a:t>A</a:t>
            </a:r>
          </a:p>
        </p:txBody>
      </p:sp>
    </p:spTree>
    <p:custDataLst>
      <p:tags r:id="rId1"/>
    </p:custDataLst>
    <p:extLst>
      <p:ext uri="{BB962C8B-B14F-4D97-AF65-F5344CB8AC3E}">
        <p14:creationId xmlns:p14="http://schemas.microsoft.com/office/powerpoint/2010/main" val="2157553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0388-10B3-F564-6AAE-5458612D7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7F186B-E602-36F0-DC9C-5E42F96C73FD}"/>
              </a:ext>
            </a:extLst>
          </p:cNvPr>
          <p:cNvSpPr>
            <a:spLocks noGrp="1"/>
          </p:cNvSpPr>
          <p:nvPr>
            <p:ph type="title"/>
          </p:nvPr>
        </p:nvSpPr>
        <p:spPr>
          <a:xfrm>
            <a:off x="4251158" y="882314"/>
            <a:ext cx="7947960" cy="1325563"/>
          </a:xfrm>
        </p:spPr>
        <p:txBody>
          <a:bodyPr>
            <a:noAutofit/>
          </a:bodyPr>
          <a:lstStyle/>
          <a:p>
            <a:r>
              <a:rPr lang="en-AU" b="1">
                <a:latin typeface="+mn-lt"/>
              </a:rPr>
              <a:t>Let them know your obligations</a:t>
            </a:r>
          </a:p>
        </p:txBody>
      </p:sp>
      <p:sp>
        <p:nvSpPr>
          <p:cNvPr id="8" name="Content Placeholder 2">
            <a:extLst>
              <a:ext uri="{FF2B5EF4-FFF2-40B4-BE49-F238E27FC236}">
                <a16:creationId xmlns:a16="http://schemas.microsoft.com/office/drawing/2014/main" id="{40B66B2B-8E2F-B362-B63A-952ABF1DB0E8}"/>
              </a:ext>
            </a:extLst>
          </p:cNvPr>
          <p:cNvSpPr>
            <a:spLocks noGrp="1"/>
          </p:cNvSpPr>
          <p:nvPr>
            <p:ph idx="1"/>
          </p:nvPr>
        </p:nvSpPr>
        <p:spPr>
          <a:xfrm>
            <a:off x="4251157" y="2282085"/>
            <a:ext cx="7799327" cy="4351338"/>
          </a:xfrm>
        </p:spPr>
        <p:txBody>
          <a:bodyPr vert="horz" lIns="91440" tIns="45720" rIns="91440" bIns="45720" rtlCol="0" anchor="t">
            <a:normAutofit/>
          </a:bodyPr>
          <a:lstStyle/>
          <a:p>
            <a:r>
              <a:rPr lang="en-AU"/>
              <a:t>Manage expectations by explaining the next steps. </a:t>
            </a:r>
          </a:p>
          <a:p>
            <a:pPr marL="0" indent="0" algn="ctr">
              <a:buNone/>
            </a:pPr>
            <a:r>
              <a:rPr lang="en-AU" i="1">
                <a:solidFill>
                  <a:srgbClr val="2C5629"/>
                </a:solidFill>
              </a:rPr>
              <a:t>I need to tell someone else.</a:t>
            </a:r>
            <a:endParaRPr lang="en-AU"/>
          </a:p>
          <a:p>
            <a:pPr marL="0" indent="0">
              <a:buNone/>
            </a:pPr>
            <a:endParaRPr lang="en-AU" sz="1600"/>
          </a:p>
          <a:p>
            <a:r>
              <a:rPr lang="en-AU"/>
              <a:t>Explain your responsibility to report child abuse concerns and allegations. </a:t>
            </a:r>
          </a:p>
        </p:txBody>
      </p:sp>
      <p:sp>
        <p:nvSpPr>
          <p:cNvPr id="3" name="Rectangle: Rounded Corners 2">
            <a:extLst>
              <a:ext uri="{FF2B5EF4-FFF2-40B4-BE49-F238E27FC236}">
                <a16:creationId xmlns:a16="http://schemas.microsoft.com/office/drawing/2014/main" id="{9FCC7C1D-2969-FB49-74F0-99DFEE154B39}"/>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30F156CA-2B4D-16F7-EF64-5675941AE3D5}"/>
              </a:ext>
            </a:extLst>
          </p:cNvPr>
          <p:cNvSpPr txBox="1">
            <a:spLocks/>
          </p:cNvSpPr>
          <p:nvPr/>
        </p:nvSpPr>
        <p:spPr>
          <a:xfrm>
            <a:off x="0" y="445975"/>
            <a:ext cx="4251158" cy="541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AU" sz="34000" b="1">
                <a:solidFill>
                  <a:srgbClr val="2C5629"/>
                </a:solidFill>
                <a:latin typeface="Adventures Unlimited Script" panose="00000500000000000000" pitchFamily="50" charset="0"/>
              </a:rPr>
              <a:t>L</a:t>
            </a:r>
          </a:p>
        </p:txBody>
      </p:sp>
    </p:spTree>
    <p:custDataLst>
      <p:tags r:id="rId1"/>
    </p:custDataLst>
    <p:extLst>
      <p:ext uri="{BB962C8B-B14F-4D97-AF65-F5344CB8AC3E}">
        <p14:creationId xmlns:p14="http://schemas.microsoft.com/office/powerpoint/2010/main" val="1796648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B8351-600B-8C21-6789-5CAA81878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4254E3-B1AB-5A44-1D2C-5BCA044E7506}"/>
              </a:ext>
            </a:extLst>
          </p:cNvPr>
          <p:cNvSpPr>
            <a:spLocks noGrp="1"/>
          </p:cNvSpPr>
          <p:nvPr>
            <p:ph type="title"/>
          </p:nvPr>
        </p:nvSpPr>
        <p:spPr>
          <a:xfrm>
            <a:off x="4251158" y="561474"/>
            <a:ext cx="11791099" cy="1325563"/>
          </a:xfrm>
        </p:spPr>
        <p:txBody>
          <a:bodyPr/>
          <a:lstStyle/>
          <a:p>
            <a:r>
              <a:rPr lang="en-AU" b="1">
                <a:latin typeface="+mn-lt"/>
              </a:rPr>
              <a:t>Make a report</a:t>
            </a:r>
          </a:p>
        </p:txBody>
      </p:sp>
      <p:sp>
        <p:nvSpPr>
          <p:cNvPr id="8" name="Content Placeholder 2">
            <a:extLst>
              <a:ext uri="{FF2B5EF4-FFF2-40B4-BE49-F238E27FC236}">
                <a16:creationId xmlns:a16="http://schemas.microsoft.com/office/drawing/2014/main" id="{04325252-906A-4B63-6F2D-58E9A082E9F9}"/>
              </a:ext>
            </a:extLst>
          </p:cNvPr>
          <p:cNvSpPr>
            <a:spLocks noGrp="1"/>
          </p:cNvSpPr>
          <p:nvPr>
            <p:ph idx="1"/>
          </p:nvPr>
        </p:nvSpPr>
        <p:spPr>
          <a:xfrm>
            <a:off x="4251157" y="1721852"/>
            <a:ext cx="5646821" cy="4351338"/>
          </a:xfrm>
        </p:spPr>
        <p:txBody>
          <a:bodyPr vert="horz" lIns="91440" tIns="45720" rIns="91440" bIns="45720" rtlCol="0" anchor="t">
            <a:normAutofit/>
          </a:bodyPr>
          <a:lstStyle/>
          <a:p>
            <a:r>
              <a:rPr lang="en-AU"/>
              <a:t>Inform Ministry Agent or complete internal reporting </a:t>
            </a:r>
            <a:br>
              <a:rPr lang="en-AU"/>
            </a:br>
            <a:r>
              <a:rPr lang="en-AU" i="1"/>
              <a:t>(QR code, link or call)</a:t>
            </a:r>
          </a:p>
          <a:p>
            <a:pPr marL="0" indent="0">
              <a:buNone/>
            </a:pPr>
            <a:endParaRPr lang="en-AU" sz="1800"/>
          </a:p>
          <a:p>
            <a:r>
              <a:rPr lang="en-AU"/>
              <a:t>Report externally suspected or actual abuse/grooming. </a:t>
            </a:r>
          </a:p>
        </p:txBody>
      </p:sp>
      <p:pic>
        <p:nvPicPr>
          <p:cNvPr id="3" name="Picture 2">
            <a:extLst>
              <a:ext uri="{FF2B5EF4-FFF2-40B4-BE49-F238E27FC236}">
                <a16:creationId xmlns:a16="http://schemas.microsoft.com/office/drawing/2014/main" id="{0E47B2A5-6E97-459C-9DF2-6554872882D7}"/>
              </a:ext>
            </a:extLst>
          </p:cNvPr>
          <p:cNvPicPr>
            <a:picLocks noChangeAspect="1"/>
          </p:cNvPicPr>
          <p:nvPr/>
        </p:nvPicPr>
        <p:blipFill>
          <a:blip r:embed="rId4"/>
          <a:stretch>
            <a:fillRect/>
          </a:stretch>
        </p:blipFill>
        <p:spPr>
          <a:xfrm>
            <a:off x="9881936" y="1778585"/>
            <a:ext cx="2104688" cy="3464459"/>
          </a:xfrm>
          <a:prstGeom prst="rect">
            <a:avLst/>
          </a:prstGeom>
        </p:spPr>
      </p:pic>
      <p:sp>
        <p:nvSpPr>
          <p:cNvPr id="4" name="Rectangle: Rounded Corners 3">
            <a:extLst>
              <a:ext uri="{FF2B5EF4-FFF2-40B4-BE49-F238E27FC236}">
                <a16:creationId xmlns:a16="http://schemas.microsoft.com/office/drawing/2014/main" id="{D3E625D6-0C2A-D631-167E-40C069A91B19}"/>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
        <p:nvSpPr>
          <p:cNvPr id="5" name="Title 1">
            <a:extLst>
              <a:ext uri="{FF2B5EF4-FFF2-40B4-BE49-F238E27FC236}">
                <a16:creationId xmlns:a16="http://schemas.microsoft.com/office/drawing/2014/main" id="{DA4182B1-05D6-8274-D851-6B02D9438896}"/>
              </a:ext>
            </a:extLst>
          </p:cNvPr>
          <p:cNvSpPr txBox="1">
            <a:spLocks/>
          </p:cNvSpPr>
          <p:nvPr/>
        </p:nvSpPr>
        <p:spPr>
          <a:xfrm>
            <a:off x="0" y="445975"/>
            <a:ext cx="4251158" cy="54112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AU" sz="34000" b="1">
                <a:solidFill>
                  <a:srgbClr val="2C5629"/>
                </a:solidFill>
                <a:latin typeface="Adventures Unlimited Script" panose="00000500000000000000" pitchFamily="50" charset="0"/>
              </a:rPr>
              <a:t>M</a:t>
            </a:r>
          </a:p>
        </p:txBody>
      </p:sp>
    </p:spTree>
    <p:custDataLst>
      <p:tags r:id="rId1"/>
    </p:custDataLst>
    <p:extLst>
      <p:ext uri="{BB962C8B-B14F-4D97-AF65-F5344CB8AC3E}">
        <p14:creationId xmlns:p14="http://schemas.microsoft.com/office/powerpoint/2010/main" val="1805150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olice car&#10;&#10;Description automatically generated">
            <a:extLst>
              <a:ext uri="{FF2B5EF4-FFF2-40B4-BE49-F238E27FC236}">
                <a16:creationId xmlns:a16="http://schemas.microsoft.com/office/drawing/2014/main" id="{849FE58B-2F8E-3891-A50F-1A6A21ECA78B}"/>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1725" t="10205" r="1725" b="9721"/>
          <a:stretch/>
        </p:blipFill>
        <p:spPr>
          <a:xfrm>
            <a:off x="-112295" y="0"/>
            <a:ext cx="12403534" cy="6858000"/>
          </a:xfrm>
          <a:prstGeom prst="rect">
            <a:avLst/>
          </a:prstGeom>
        </p:spPr>
      </p:pic>
      <p:sp>
        <p:nvSpPr>
          <p:cNvPr id="5" name="Title 4">
            <a:extLst>
              <a:ext uri="{FF2B5EF4-FFF2-40B4-BE49-F238E27FC236}">
                <a16:creationId xmlns:a16="http://schemas.microsoft.com/office/drawing/2014/main" id="{7B924BFD-66B0-1F09-1AC1-71DD2941F505}"/>
              </a:ext>
            </a:extLst>
          </p:cNvPr>
          <p:cNvSpPr>
            <a:spLocks noGrp="1"/>
          </p:cNvSpPr>
          <p:nvPr>
            <p:ph type="title"/>
          </p:nvPr>
        </p:nvSpPr>
        <p:spPr>
          <a:xfrm>
            <a:off x="838200" y="365129"/>
            <a:ext cx="10515600" cy="5812387"/>
          </a:xfrm>
        </p:spPr>
        <p:txBody>
          <a:bodyPr>
            <a:normAutofit/>
          </a:bodyPr>
          <a:lstStyle/>
          <a:p>
            <a:pPr algn="ctr"/>
            <a:r>
              <a:rPr lang="en-AU" b="0" i="0">
                <a:effectLst/>
                <a:latin typeface="Myriad Pro"/>
              </a:rPr>
              <a:t>Always </a:t>
            </a:r>
            <a:r>
              <a:rPr lang="en-AU" b="1" i="0">
                <a:effectLst/>
                <a:latin typeface="Myriad Pro"/>
              </a:rPr>
              <a:t>call 000</a:t>
            </a:r>
            <a:r>
              <a:rPr lang="en-AU" b="0" i="0">
                <a:effectLst/>
                <a:latin typeface="Myriad Pro"/>
              </a:rPr>
              <a:t> if someone is in immediate danger or life-threatening danger!</a:t>
            </a:r>
            <a:endParaRPr lang="en-AU"/>
          </a:p>
        </p:txBody>
      </p:sp>
    </p:spTree>
    <p:custDataLst>
      <p:tags r:id="rId1"/>
    </p:custDataLst>
    <p:extLst>
      <p:ext uri="{BB962C8B-B14F-4D97-AF65-F5344CB8AC3E}">
        <p14:creationId xmlns:p14="http://schemas.microsoft.com/office/powerpoint/2010/main" val="232832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2EFA8-9800-9C48-2707-84C2E78F2D39}"/>
            </a:ext>
          </a:extLst>
        </p:cNvPr>
        <p:cNvGrpSpPr/>
        <p:nvPr/>
      </p:nvGrpSpPr>
      <p:grpSpPr>
        <a:xfrm>
          <a:off x="0" y="0"/>
          <a:ext cx="0" cy="0"/>
          <a:chOff x="0" y="0"/>
          <a:chExt cx="0" cy="0"/>
        </a:xfrm>
      </p:grpSpPr>
      <p:graphicFrame>
        <p:nvGraphicFramePr>
          <p:cNvPr id="6" name="Content Placeholder 4">
            <a:extLst>
              <a:ext uri="{FF2B5EF4-FFF2-40B4-BE49-F238E27FC236}">
                <a16:creationId xmlns:a16="http://schemas.microsoft.com/office/drawing/2014/main" id="{0C47EC27-A3B5-5FA1-CA85-40B123AF689B}"/>
              </a:ext>
            </a:extLst>
          </p:cNvPr>
          <p:cNvGraphicFramePr>
            <a:graphicFrameLocks noGrp="1"/>
          </p:cNvGraphicFramePr>
          <p:nvPr>
            <p:extLst>
              <p:ext uri="{D42A27DB-BD31-4B8C-83A1-F6EECF244321}">
                <p14:modId xmlns:p14="http://schemas.microsoft.com/office/powerpoint/2010/main" val="3404216436"/>
              </p:ext>
            </p:extLst>
          </p:nvPr>
        </p:nvGraphicFramePr>
        <p:xfrm>
          <a:off x="690197" y="195130"/>
          <a:ext cx="10811605" cy="5550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8061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2200-3B25-5BAB-16D2-33ED22603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8E8D8-9ED1-B872-E60A-37E921ED9E2F}"/>
              </a:ext>
            </a:extLst>
          </p:cNvPr>
          <p:cNvSpPr>
            <a:spLocks noGrp="1"/>
          </p:cNvSpPr>
          <p:nvPr>
            <p:ph type="title"/>
          </p:nvPr>
        </p:nvSpPr>
        <p:spPr/>
        <p:txBody>
          <a:bodyPr/>
          <a:lstStyle/>
          <a:p>
            <a:r>
              <a:rPr lang="en-AU" b="1">
                <a:latin typeface="+mn-lt"/>
              </a:rPr>
              <a:t>Responding to disclosure</a:t>
            </a:r>
          </a:p>
        </p:txBody>
      </p:sp>
      <p:pic>
        <p:nvPicPr>
          <p:cNvPr id="7" name="Content Placeholder 4" descr="A black and white photo of a game board with letters on it&#10;&#10;Description automatically generated">
            <a:extLst>
              <a:ext uri="{FF2B5EF4-FFF2-40B4-BE49-F238E27FC236}">
                <a16:creationId xmlns:a16="http://schemas.microsoft.com/office/drawing/2014/main" id="{CEFFCAE0-7740-F30E-E76F-3FA5243F513F}"/>
              </a:ext>
            </a:extLst>
          </p:cNvPr>
          <p:cNvPicPr>
            <a:picLocks noChangeAspect="1"/>
          </p:cNvPicPr>
          <p:nvPr/>
        </p:nvPicPr>
        <p:blipFill rotWithShape="1">
          <a:blip r:embed="rId4">
            <a:extLst>
              <a:ext uri="{28A0092B-C50C-407E-A947-70E740481C1C}">
                <a14:useLocalDpi xmlns:a14="http://schemas.microsoft.com/office/drawing/2010/main" val="0"/>
              </a:ext>
            </a:extLst>
          </a:blip>
          <a:srcRect t="1784" b="16884"/>
          <a:stretch/>
        </p:blipFill>
        <p:spPr>
          <a:xfrm>
            <a:off x="2632270" y="1594440"/>
            <a:ext cx="6927460" cy="4225686"/>
          </a:xfrm>
          <a:prstGeom prst="rect">
            <a:avLst/>
          </a:prstGeom>
        </p:spPr>
      </p:pic>
      <p:sp>
        <p:nvSpPr>
          <p:cNvPr id="8" name="Rectangle: Rounded Corners 7">
            <a:extLst>
              <a:ext uri="{FF2B5EF4-FFF2-40B4-BE49-F238E27FC236}">
                <a16:creationId xmlns:a16="http://schemas.microsoft.com/office/drawing/2014/main" id="{DF00BAE7-8046-65F7-116E-1A3EEE42FA12}"/>
              </a:ext>
            </a:extLst>
          </p:cNvPr>
          <p:cNvSpPr/>
          <p:nvPr/>
        </p:nvSpPr>
        <p:spPr>
          <a:xfrm>
            <a:off x="5181600" y="152086"/>
            <a:ext cx="6868885" cy="409388"/>
          </a:xfrm>
          <a:prstGeom prst="roundRect">
            <a:avLst/>
          </a:prstGeom>
          <a:solidFill>
            <a:srgbClr val="99352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1800" b="1" i="0" u="none" strike="noStrike" kern="0" cap="none" spc="0" normalizeH="0" baseline="0" noProof="0">
                <a:ln>
                  <a:noFill/>
                </a:ln>
                <a:solidFill>
                  <a:srgbClr val="FFFFFF"/>
                </a:solidFill>
                <a:effectLst/>
                <a:uLnTx/>
                <a:uFillTx/>
                <a:latin typeface="Calibri"/>
                <a:ea typeface="+mn-ea"/>
                <a:cs typeface="+mn-cs"/>
              </a:rPr>
              <a:t>C2.1.2.1</a:t>
            </a:r>
            <a:r>
              <a:rPr lang="en-AU" b="1" kern="0">
                <a:solidFill>
                  <a:srgbClr val="FFFFFF"/>
                </a:solidFill>
                <a:latin typeface="Calibri"/>
              </a:rPr>
              <a:t>2</a:t>
            </a:r>
            <a:r>
              <a:rPr kumimoji="0" lang="en-AU" sz="1800" b="1" i="0" u="none" strike="noStrike" kern="0" cap="none" spc="0" normalizeH="0" baseline="0" noProof="0">
                <a:ln>
                  <a:noFill/>
                </a:ln>
                <a:solidFill>
                  <a:srgbClr val="FFFFFF"/>
                </a:solidFill>
                <a:effectLst/>
                <a:uLnTx/>
                <a:uFillTx/>
                <a:latin typeface="Calibri"/>
                <a:ea typeface="+mn-ea"/>
                <a:cs typeface="+mn-cs"/>
              </a:rPr>
              <a:t> – </a:t>
            </a:r>
            <a:r>
              <a:rPr kumimoji="0" lang="en-US" sz="1800" b="1" i="0" u="none" strike="noStrike" kern="0" cap="none" spc="0" normalizeH="0" baseline="0" noProof="0">
                <a:ln>
                  <a:noFill/>
                </a:ln>
                <a:solidFill>
                  <a:srgbClr val="FFFFFF"/>
                </a:solidFill>
                <a:effectLst/>
                <a:uLnTx/>
                <a:uFillTx/>
                <a:latin typeface="Calibri"/>
                <a:ea typeface="+mn-ea"/>
                <a:cs typeface="+mn-cs"/>
              </a:rPr>
              <a:t>Mandatory Reporting for Lay Preachers and Lay Workers</a:t>
            </a:r>
            <a:endParaRPr kumimoji="0" lang="en-AU" sz="1800" b="1" i="0" u="none" strike="noStrike" kern="0" cap="none" spc="0" normalizeH="0" baseline="0" noProof="0">
              <a:ln>
                <a:noFill/>
              </a:ln>
              <a:solidFill>
                <a:srgbClr val="FFFFFF"/>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10815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500CC-1C45-8F43-DC2F-068DC6D492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629FBC-F323-8367-495A-27FCF6D89E18}"/>
              </a:ext>
            </a:extLst>
          </p:cNvPr>
          <p:cNvSpPr txBox="1"/>
          <p:nvPr/>
        </p:nvSpPr>
        <p:spPr>
          <a:xfrm>
            <a:off x="1386840" y="1748278"/>
            <a:ext cx="9418320" cy="2154436"/>
          </a:xfrm>
          <a:prstGeom prst="rect">
            <a:avLst/>
          </a:prstGeom>
          <a:noFill/>
        </p:spPr>
        <p:txBody>
          <a:bodyPr wrap="square" rtlCol="0">
            <a:spAutoFit/>
          </a:bodyPr>
          <a:lstStyle/>
          <a:p>
            <a:pPr algn="ctr"/>
            <a:r>
              <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rPr>
              <a:t>Quiz </a:t>
            </a:r>
          </a:p>
          <a:p>
            <a:pPr algn="ctr"/>
            <a:r>
              <a:rPr lang="en-AU" sz="5400" b="1">
                <a:solidFill>
                  <a:srgbClr val="2C5629"/>
                </a:solidFill>
                <a:effectLst/>
                <a:ea typeface="Calibri" panose="020F0502020204030204" pitchFamily="34" charset="0"/>
                <a:cs typeface="Times New Roman" panose="02020603050405020304" pitchFamily="18" charset="0"/>
              </a:rPr>
              <a:t>Safe Church – Foundations (Lay)</a:t>
            </a:r>
            <a:endParaRPr lang="en-AU" sz="8000" b="1">
              <a:solidFill>
                <a:srgbClr val="699667"/>
              </a:solidFill>
              <a:latin typeface="Adventures Unlimited Script" panose="00000500000000000000" pitchFamily="50" charset="0"/>
            </a:endParaRPr>
          </a:p>
        </p:txBody>
      </p:sp>
    </p:spTree>
    <p:extLst>
      <p:ext uri="{BB962C8B-B14F-4D97-AF65-F5344CB8AC3E}">
        <p14:creationId xmlns:p14="http://schemas.microsoft.com/office/powerpoint/2010/main" val="3691654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E604-63DD-3084-E8B8-8BC2F5A180F2}"/>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9FE9EB8-1274-10FB-F657-0ABB0023248C}"/>
              </a:ext>
            </a:extLst>
          </p:cNvPr>
          <p:cNvSpPr txBox="1"/>
          <p:nvPr/>
        </p:nvSpPr>
        <p:spPr>
          <a:xfrm>
            <a:off x="297180" y="259080"/>
            <a:ext cx="11597640" cy="5165132"/>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1:</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What is the relationship between abuse and harm?  </a:t>
            </a:r>
          </a:p>
          <a:p>
            <a:pPr>
              <a:lnSpc>
                <a:spcPct val="120000"/>
              </a:lnSpc>
              <a:spcAft>
                <a:spcPts val="565"/>
              </a:spcAft>
            </a:pP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Abuse and harm mean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same thing</a:t>
            </a:r>
            <a:r>
              <a:rPr lang="en-AU" sz="3200" b="0">
                <a:solidFill>
                  <a:srgbClr val="993525"/>
                </a:solidFill>
                <a:effectLst/>
                <a:latin typeface="Calibri" panose="020F0502020204030204" pitchFamily="34" charset="0"/>
                <a:ea typeface="Calibri" panose="020F0502020204030204" pitchFamily="34" charset="0"/>
                <a:cs typeface="Myriad Pro" panose="020B0503030403020204" charset="0"/>
              </a:rPr>
              <a:t> </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either word can describe the action or impact of the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action</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impact</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of that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action</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a:t>
            </a:r>
            <a:r>
              <a:rPr lang="en-AU" sz="3200" b="0" i="1">
                <a:solidFill>
                  <a:srgbClr val="000000"/>
                </a:solidFill>
                <a:effectLst/>
                <a:latin typeface="Calibri" panose="020F0502020204030204" pitchFamily="34" charset="0"/>
                <a:ea typeface="Calibri" panose="020F0502020204030204" pitchFamily="34" charset="0"/>
                <a:cs typeface="Myriad Pro" panose="020B0503030403020204" charset="0"/>
              </a:rPr>
              <a:t>only</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emotional</a:t>
            </a:r>
            <a:r>
              <a:rPr lang="en-AU" sz="3200" b="0" u="sng">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response</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to the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E50ED5BB-124C-5879-B15B-F9469AB6F0D8}"/>
              </a:ext>
            </a:extLst>
          </p:cNvPr>
          <p:cNvSpPr/>
          <p:nvPr/>
        </p:nvSpPr>
        <p:spPr>
          <a:xfrm>
            <a:off x="297180" y="1706856"/>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0131E0D4-2D80-44CB-0E04-F9DABAE8CA60}"/>
              </a:ext>
            </a:extLst>
          </p:cNvPr>
          <p:cNvSpPr/>
          <p:nvPr/>
        </p:nvSpPr>
        <p:spPr>
          <a:xfrm>
            <a:off x="309372" y="3615617"/>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F75A550B-255A-DE57-BD53-1F8C867F899C}"/>
              </a:ext>
            </a:extLst>
          </p:cNvPr>
          <p:cNvSpPr/>
          <p:nvPr/>
        </p:nvSpPr>
        <p:spPr>
          <a:xfrm>
            <a:off x="297180" y="2956475"/>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3881645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45FF-3983-772F-00E2-B5074873D58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180F4D-8EF4-FAB1-B6F1-3D979C5528C4}"/>
              </a:ext>
            </a:extLst>
          </p:cNvPr>
          <p:cNvSpPr/>
          <p:nvPr/>
        </p:nvSpPr>
        <p:spPr>
          <a:xfrm>
            <a:off x="220980" y="2882900"/>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DE1051D-CC88-4050-8064-46E335DABF65}"/>
              </a:ext>
            </a:extLst>
          </p:cNvPr>
          <p:cNvSpPr txBox="1"/>
          <p:nvPr/>
        </p:nvSpPr>
        <p:spPr>
          <a:xfrm>
            <a:off x="297180" y="259080"/>
            <a:ext cx="11597640" cy="5165132"/>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1:</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What is the relationship between abuse and harm?  </a:t>
            </a:r>
          </a:p>
          <a:p>
            <a:pPr>
              <a:lnSpc>
                <a:spcPct val="120000"/>
              </a:lnSpc>
              <a:spcAft>
                <a:spcPts val="565"/>
              </a:spcAft>
            </a:pP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Abuse and harm mean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same thing</a:t>
            </a:r>
            <a:r>
              <a:rPr lang="en-AU" sz="3200" b="0">
                <a:solidFill>
                  <a:srgbClr val="993525"/>
                </a:solidFill>
                <a:effectLst/>
                <a:latin typeface="Calibri" panose="020F0502020204030204" pitchFamily="34" charset="0"/>
                <a:ea typeface="Calibri" panose="020F0502020204030204" pitchFamily="34" charset="0"/>
                <a:cs typeface="Myriad Pro" panose="020B0503030403020204" charset="0"/>
              </a:rPr>
              <a:t> </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either word can describe the action or impact of the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action</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impact</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of that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Abuse is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action</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taking place; harm is </a:t>
            </a:r>
            <a:r>
              <a:rPr lang="en-AU" sz="3200" b="0" i="1">
                <a:solidFill>
                  <a:srgbClr val="000000"/>
                </a:solidFill>
                <a:effectLst/>
                <a:latin typeface="Calibri" panose="020F0502020204030204" pitchFamily="34" charset="0"/>
                <a:ea typeface="Calibri" panose="020F0502020204030204" pitchFamily="34" charset="0"/>
                <a:cs typeface="Myriad Pro" panose="020B0503030403020204" charset="0"/>
              </a:rPr>
              <a:t>only</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the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emotional</a:t>
            </a:r>
            <a:r>
              <a:rPr lang="en-AU" sz="3200" b="0" u="sng">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AU" sz="3200" b="0" u="sng">
                <a:solidFill>
                  <a:srgbClr val="993525"/>
                </a:solidFill>
                <a:effectLst/>
                <a:latin typeface="Calibri" panose="020F0502020204030204" pitchFamily="34" charset="0"/>
                <a:ea typeface="Calibri" panose="020F0502020204030204" pitchFamily="34" charset="0"/>
                <a:cs typeface="Myriad Pro" panose="020B0503030403020204" charset="0"/>
              </a:rPr>
              <a:t>response</a:t>
            </a: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 to the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45396DE6-4B36-BD88-2859-12BB37556FB7}"/>
              </a:ext>
            </a:extLst>
          </p:cNvPr>
          <p:cNvSpPr/>
          <p:nvPr/>
        </p:nvSpPr>
        <p:spPr>
          <a:xfrm>
            <a:off x="297180" y="1706856"/>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4254D4A4-794D-F2E5-2757-FB11CB7A3086}"/>
              </a:ext>
            </a:extLst>
          </p:cNvPr>
          <p:cNvSpPr/>
          <p:nvPr/>
        </p:nvSpPr>
        <p:spPr>
          <a:xfrm>
            <a:off x="309372" y="3615617"/>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6F0828D6-547A-1B55-3638-A9D261A60E8B}"/>
              </a:ext>
            </a:extLst>
          </p:cNvPr>
          <p:cNvSpPr/>
          <p:nvPr/>
        </p:nvSpPr>
        <p:spPr>
          <a:xfrm>
            <a:off x="297180" y="2956475"/>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31187784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CCAEB-4C95-423A-513E-28F9F826E49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C999982-CC98-0EFE-D9A6-2B02124BED00}"/>
              </a:ext>
            </a:extLst>
          </p:cNvPr>
          <p:cNvSpPr txBox="1"/>
          <p:nvPr/>
        </p:nvSpPr>
        <p:spPr>
          <a:xfrm>
            <a:off x="297180" y="259080"/>
            <a:ext cx="11597640" cy="6088462"/>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GB" sz="3200" b="1">
                <a:solidFill>
                  <a:srgbClr val="000000"/>
                </a:solidFill>
                <a:effectLst/>
                <a:latin typeface="Calibri" panose="020F0502020204030204" pitchFamily="34" charset="0"/>
                <a:ea typeface="Calibri" panose="020F0502020204030204" pitchFamily="34" charset="0"/>
                <a:cs typeface="Myriad Pro" panose="020B0503030403020204" charset="0"/>
              </a:rPr>
              <a:t>2:</a:t>
            </a: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GB" sz="3200" b="1">
                <a:solidFill>
                  <a:srgbClr val="000000"/>
                </a:solidFill>
                <a:effectLst/>
                <a:latin typeface="Calibri" panose="020F0502020204030204" pitchFamily="34" charset="0"/>
                <a:ea typeface="Calibri" panose="020F0502020204030204" pitchFamily="34" charset="0"/>
                <a:cs typeface="Myriad Pro" panose="020B0503030403020204" charset="0"/>
              </a:rPr>
              <a:t>A child that regularly attends Sunday School appears sad, quiet and is not participating in the activities. The child discloses they are upset because a volunteer yelled at them and pushed them. What should you do? </a:t>
            </a:r>
          </a:p>
          <a:p>
            <a:pPr>
              <a:lnSpc>
                <a:spcPct val="120000"/>
              </a:lnSpc>
              <a:spcAft>
                <a:spcPts val="565"/>
              </a:spcAft>
            </a:pPr>
            <a:endParaRPr lang="en-AU"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Listen to the child, but take no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Don’t believe the child as you know the volunteer well.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Care for the child and use B.C.A.L.M to respond and report appropriately.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3EED9FA4-556C-6B2B-046E-2B7FD0A0AAA4}"/>
              </a:ext>
            </a:extLst>
          </p:cNvPr>
          <p:cNvSpPr/>
          <p:nvPr/>
        </p:nvSpPr>
        <p:spPr>
          <a:xfrm>
            <a:off x="297180" y="3190959"/>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A3C0BF7F-85C1-4827-EDEA-EA4831E6C29A}"/>
              </a:ext>
            </a:extLst>
          </p:cNvPr>
          <p:cNvSpPr/>
          <p:nvPr/>
        </p:nvSpPr>
        <p:spPr>
          <a:xfrm>
            <a:off x="297180" y="4519634"/>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C490E1E5-64D9-C485-BDA4-E0CD3C9D03B5}"/>
              </a:ext>
            </a:extLst>
          </p:cNvPr>
          <p:cNvSpPr/>
          <p:nvPr/>
        </p:nvSpPr>
        <p:spPr>
          <a:xfrm>
            <a:off x="297180" y="3870880"/>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702825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F733D-E722-1842-3D4F-EFDC5DBAFE8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AC4C711-E2FB-C663-1F5E-0D5222757CB6}"/>
              </a:ext>
            </a:extLst>
          </p:cNvPr>
          <p:cNvSpPr/>
          <p:nvPr/>
        </p:nvSpPr>
        <p:spPr>
          <a:xfrm>
            <a:off x="220980" y="4457700"/>
            <a:ext cx="11757660" cy="1282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9D964E8D-9424-53B2-E571-7A61930352DD}"/>
              </a:ext>
            </a:extLst>
          </p:cNvPr>
          <p:cNvSpPr txBox="1"/>
          <p:nvPr/>
        </p:nvSpPr>
        <p:spPr>
          <a:xfrm>
            <a:off x="297180" y="259080"/>
            <a:ext cx="11597640" cy="6088462"/>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GB" sz="3200" b="1">
                <a:solidFill>
                  <a:srgbClr val="000000"/>
                </a:solidFill>
                <a:effectLst/>
                <a:latin typeface="Calibri" panose="020F0502020204030204" pitchFamily="34" charset="0"/>
                <a:ea typeface="Calibri" panose="020F0502020204030204" pitchFamily="34" charset="0"/>
                <a:cs typeface="Myriad Pro" panose="020B0503030403020204" charset="0"/>
              </a:rPr>
              <a:t>2:</a:t>
            </a: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GB" sz="3200" b="1">
                <a:solidFill>
                  <a:srgbClr val="000000"/>
                </a:solidFill>
                <a:effectLst/>
                <a:latin typeface="Calibri" panose="020F0502020204030204" pitchFamily="34" charset="0"/>
                <a:ea typeface="Calibri" panose="020F0502020204030204" pitchFamily="34" charset="0"/>
                <a:cs typeface="Myriad Pro" panose="020B0503030403020204" charset="0"/>
              </a:rPr>
              <a:t>A child that regularly attends Sunday School appears sad, quiet and is not participating in the activities. The child discloses they are upset because a volunteer yelled at them and pushed them. What should you do? </a:t>
            </a:r>
          </a:p>
          <a:p>
            <a:pPr>
              <a:lnSpc>
                <a:spcPct val="120000"/>
              </a:lnSpc>
              <a:spcAft>
                <a:spcPts val="565"/>
              </a:spcAft>
            </a:pPr>
            <a:endParaRPr lang="en-AU"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Listen to the child, but take no action.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Don’t believe the child as you know the volunteer well.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Care for the child and use B.C.A.L.M to respond and report appropriately.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71C3DD45-4F11-EEF1-0E59-1D98018D94DD}"/>
              </a:ext>
            </a:extLst>
          </p:cNvPr>
          <p:cNvSpPr/>
          <p:nvPr/>
        </p:nvSpPr>
        <p:spPr>
          <a:xfrm>
            <a:off x="297180" y="3190959"/>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6E632F0E-6418-2CB2-D016-D3D9B6D9AA86}"/>
              </a:ext>
            </a:extLst>
          </p:cNvPr>
          <p:cNvSpPr/>
          <p:nvPr/>
        </p:nvSpPr>
        <p:spPr>
          <a:xfrm>
            <a:off x="297180" y="4519634"/>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20EFB727-19C7-4516-0E49-575D43DDD25A}"/>
              </a:ext>
            </a:extLst>
          </p:cNvPr>
          <p:cNvSpPr/>
          <p:nvPr/>
        </p:nvSpPr>
        <p:spPr>
          <a:xfrm>
            <a:off x="297180" y="3870880"/>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892640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CE686-C4CD-67A4-6808-47BDF7F4E96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0075C88-DDDC-B382-4432-AF3AFEDB5DB7}"/>
              </a:ext>
            </a:extLst>
          </p:cNvPr>
          <p:cNvSpPr txBox="1"/>
          <p:nvPr/>
        </p:nvSpPr>
        <p:spPr>
          <a:xfrm>
            <a:off x="297180" y="259080"/>
            <a:ext cx="11597640" cy="5835059"/>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GB" sz="3200" b="1">
                <a:solidFill>
                  <a:srgbClr val="000000"/>
                </a:solidFill>
                <a:effectLst/>
                <a:latin typeface="Calibri" panose="020F0502020204030204" pitchFamily="34" charset="0"/>
                <a:ea typeface="Calibri" panose="020F0502020204030204" pitchFamily="34" charset="0"/>
                <a:cs typeface="Myriad Pro" panose="020B0503030403020204" charset="0"/>
              </a:rPr>
              <a:t>3:</a:t>
            </a: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t>Grooming refers to actions deliberately undertaken with the aim of befriending and establishing an emotional connection with a young or vulnerable person, to lower their inhibitions in preparation for sexual activity. </a:t>
            </a:r>
            <a:b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br>
            <a:r>
              <a:rPr lang="en-US" sz="3200" b="1">
                <a:solidFill>
                  <a:srgbClr val="000000"/>
                </a:solidFill>
                <a:latin typeface="Calibri" panose="020F0502020204030204" pitchFamily="34" charset="0"/>
                <a:ea typeface="Calibri" panose="020F0502020204030204" pitchFamily="34" charset="0"/>
                <a:cs typeface="Myriad Pro" panose="020B0503030403020204" charset="0"/>
              </a:rPr>
              <a:t>C</a:t>
            </a:r>
            <a: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t>ould parents and other adults also be groomed? </a:t>
            </a:r>
            <a:b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br>
            <a:endParaRPr lang="en-AU"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15000"/>
              </a:lnSpc>
              <a:buFont typeface="Wingdings" panose="05000000000000000000" pitchFamily="2" charset="2"/>
              <a:buChar char="q"/>
            </a:pPr>
            <a:r>
              <a:rPr lang="en-AU" sz="3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 – to create a situation where the perpetrator can sexually offend the young or vulnerable person. </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spcAft>
                <a:spcPts val="1000"/>
              </a:spcAft>
              <a:buFont typeface="Wingdings" panose="05000000000000000000" pitchFamily="2" charset="2"/>
              <a:buChar char="q"/>
            </a:pPr>
            <a:r>
              <a:rPr lang="en-AU" sz="3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No – grooming only impacts a young or vulnerable person. </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A3AEBC00-86F9-DAB3-9BBD-13BB184078BB}"/>
              </a:ext>
            </a:extLst>
          </p:cNvPr>
          <p:cNvSpPr/>
          <p:nvPr/>
        </p:nvSpPr>
        <p:spPr>
          <a:xfrm>
            <a:off x="297180" y="3689722"/>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FD2C7CA2-4F4C-DAB6-2257-82335BFC2E4A}"/>
              </a:ext>
            </a:extLst>
          </p:cNvPr>
          <p:cNvSpPr/>
          <p:nvPr/>
        </p:nvSpPr>
        <p:spPr>
          <a:xfrm>
            <a:off x="297180" y="483723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3416664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58D3-C53F-1BB4-8B9D-9790E55CBB1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BCF315-062B-EB5A-60AB-ED7E7263D08F}"/>
              </a:ext>
            </a:extLst>
          </p:cNvPr>
          <p:cNvSpPr/>
          <p:nvPr/>
        </p:nvSpPr>
        <p:spPr>
          <a:xfrm>
            <a:off x="220980" y="3644900"/>
            <a:ext cx="11757660" cy="11811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45718FAC-6FEF-E0F7-6410-51ADAE616F5D}"/>
              </a:ext>
            </a:extLst>
          </p:cNvPr>
          <p:cNvSpPr txBox="1"/>
          <p:nvPr/>
        </p:nvSpPr>
        <p:spPr>
          <a:xfrm>
            <a:off x="297180" y="259080"/>
            <a:ext cx="11597640" cy="5835059"/>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GB" sz="3200" b="1">
                <a:solidFill>
                  <a:srgbClr val="000000"/>
                </a:solidFill>
                <a:effectLst/>
                <a:latin typeface="Calibri" panose="020F0502020204030204" pitchFamily="34" charset="0"/>
                <a:ea typeface="Calibri" panose="020F0502020204030204" pitchFamily="34" charset="0"/>
                <a:cs typeface="Myriad Pro" panose="020B0503030403020204" charset="0"/>
              </a:rPr>
              <a:t>3:</a:t>
            </a:r>
            <a:r>
              <a:rPr lang="en-GB" sz="3200" b="0">
                <a:solidFill>
                  <a:srgbClr val="000000"/>
                </a:solidFill>
                <a:effectLst/>
                <a:latin typeface="Calibri" panose="020F0502020204030204" pitchFamily="34" charset="0"/>
                <a:ea typeface="Calibri" panose="020F0502020204030204" pitchFamily="34" charset="0"/>
                <a:cs typeface="Myriad Pro" panose="020B0503030403020204" charset="0"/>
              </a:rPr>
              <a:t> </a:t>
            </a:r>
            <a: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t>Grooming refers to actions deliberately undertaken with the aim of befriending and establishing an emotional connection with a young or vulnerable person, to lower their inhibitions in preparation for sexual activity. </a:t>
            </a:r>
            <a:b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br>
            <a:r>
              <a:rPr lang="en-US" sz="3200" b="1">
                <a:solidFill>
                  <a:srgbClr val="000000"/>
                </a:solidFill>
                <a:latin typeface="Calibri" panose="020F0502020204030204" pitchFamily="34" charset="0"/>
                <a:ea typeface="Calibri" panose="020F0502020204030204" pitchFamily="34" charset="0"/>
                <a:cs typeface="Myriad Pro" panose="020B0503030403020204" charset="0"/>
              </a:rPr>
              <a:t>C</a:t>
            </a:r>
            <a: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t>ould parents and other adults also be groomed? </a:t>
            </a:r>
            <a:br>
              <a:rPr lang="en-US" sz="3200" b="1" kern="1200">
                <a:solidFill>
                  <a:srgbClr val="000000"/>
                </a:solidFill>
                <a:effectLst/>
                <a:latin typeface="Calibri" panose="020F0502020204030204" pitchFamily="34" charset="0"/>
                <a:ea typeface="Calibri" panose="020F0502020204030204" pitchFamily="34" charset="0"/>
                <a:cs typeface="Myriad Pro" panose="020B0503030403020204" charset="0"/>
              </a:rPr>
            </a:br>
            <a:endParaRPr lang="en-AU"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15000"/>
              </a:lnSpc>
              <a:buFont typeface="Wingdings" panose="05000000000000000000" pitchFamily="2" charset="2"/>
              <a:buChar char="q"/>
            </a:pPr>
            <a:r>
              <a:rPr lang="en-AU" sz="3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Yes – to create a situation where the perpetrator can sexually offend the young or vulnerable person. </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15000"/>
              </a:lnSpc>
              <a:spcAft>
                <a:spcPts val="1000"/>
              </a:spcAft>
              <a:buFont typeface="Wingdings" panose="05000000000000000000" pitchFamily="2" charset="2"/>
              <a:buChar char="q"/>
            </a:pPr>
            <a:r>
              <a:rPr lang="en-AU" sz="3200"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No – grooming only impacts a young or vulnerable person. </a:t>
            </a:r>
            <a:endParaRPr lang="en-AU" sz="320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F4E8D83B-0489-90D6-D358-E162601B4D86}"/>
              </a:ext>
            </a:extLst>
          </p:cNvPr>
          <p:cNvSpPr/>
          <p:nvPr/>
        </p:nvSpPr>
        <p:spPr>
          <a:xfrm>
            <a:off x="297180" y="3689722"/>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44C10F7E-3438-6FDB-1223-182D047424FB}"/>
              </a:ext>
            </a:extLst>
          </p:cNvPr>
          <p:cNvSpPr/>
          <p:nvPr/>
        </p:nvSpPr>
        <p:spPr>
          <a:xfrm>
            <a:off x="297180" y="483723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Tree>
    <p:extLst>
      <p:ext uri="{BB962C8B-B14F-4D97-AF65-F5344CB8AC3E}">
        <p14:creationId xmlns:p14="http://schemas.microsoft.com/office/powerpoint/2010/main" val="35613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D9CD2-3F0E-DEAB-D847-1C1401EFD3A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C4E13B2-2ADB-C480-05CC-664E9E2B0C38}"/>
              </a:ext>
            </a:extLst>
          </p:cNvPr>
          <p:cNvSpPr txBox="1"/>
          <p:nvPr/>
        </p:nvSpPr>
        <p:spPr>
          <a:xfrm>
            <a:off x="297180" y="259080"/>
            <a:ext cx="11597640" cy="5997155"/>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4:</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Which of the following would be an example of </a:t>
            </a:r>
            <a:r>
              <a:rPr lang="en-AU" sz="3200" b="1" i="1" u="sng">
                <a:solidFill>
                  <a:srgbClr val="993525"/>
                </a:solidFill>
                <a:effectLst/>
                <a:latin typeface="Calibri" panose="020F0502020204030204" pitchFamily="34" charset="0"/>
                <a:ea typeface="Calibri" panose="020F0502020204030204" pitchFamily="34" charset="0"/>
                <a:cs typeface="Times New Roman" panose="02020603050405020304" pitchFamily="18" charset="0"/>
              </a:rPr>
              <a:t>spiritual</a:t>
            </a:r>
            <a:r>
              <a:rPr lang="en-AU" sz="3200" b="1">
                <a:effectLst/>
                <a:latin typeface="Calibri" panose="020F0502020204030204" pitchFamily="34" charset="0"/>
                <a:ea typeface="Calibri" panose="020F0502020204030204" pitchFamily="34" charset="0"/>
                <a:cs typeface="Times New Roman" panose="02020603050405020304" pitchFamily="18" charset="0"/>
              </a:rPr>
              <a:t> abuse?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Enforcing a theological opinion that is opposite to the theology of the Church.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Using language, including scripture or prayer to create fear and self-blame.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Use of scripture to facilitate or justify subjecting a child to physical, emotional or sexual abuse or neglect.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All of the above. </a:t>
            </a: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CD6F02F8-C8C4-0B7F-3673-E17F09FF7C6C}"/>
              </a:ext>
            </a:extLst>
          </p:cNvPr>
          <p:cNvSpPr/>
          <p:nvPr/>
        </p:nvSpPr>
        <p:spPr>
          <a:xfrm>
            <a:off x="297180" y="1621924"/>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0D8791BB-D120-6504-1F9D-BFB4CA542DAF}"/>
              </a:ext>
            </a:extLst>
          </p:cNvPr>
          <p:cNvSpPr/>
          <p:nvPr/>
        </p:nvSpPr>
        <p:spPr>
          <a:xfrm>
            <a:off x="297180" y="3844219"/>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D9EB89E5-4705-586D-C69E-DB5AB5592317}"/>
              </a:ext>
            </a:extLst>
          </p:cNvPr>
          <p:cNvSpPr/>
          <p:nvPr/>
        </p:nvSpPr>
        <p:spPr>
          <a:xfrm>
            <a:off x="297180" y="2738264"/>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5" name="Oval 4">
            <a:extLst>
              <a:ext uri="{FF2B5EF4-FFF2-40B4-BE49-F238E27FC236}">
                <a16:creationId xmlns:a16="http://schemas.microsoft.com/office/drawing/2014/main" id="{5BD32C4A-8E99-1F13-0C6E-5EAAE135BC7A}"/>
              </a:ext>
            </a:extLst>
          </p:cNvPr>
          <p:cNvSpPr/>
          <p:nvPr/>
        </p:nvSpPr>
        <p:spPr>
          <a:xfrm>
            <a:off x="297180" y="4975544"/>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673492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E535-D065-3706-2BEF-17B6072F1CA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4A2F4E-7AD9-504C-BE87-85D5BEB654F6}"/>
              </a:ext>
            </a:extLst>
          </p:cNvPr>
          <p:cNvSpPr/>
          <p:nvPr/>
        </p:nvSpPr>
        <p:spPr>
          <a:xfrm>
            <a:off x="220980" y="4902969"/>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8CFAD08F-442A-E229-7055-A4367B91F852}"/>
              </a:ext>
            </a:extLst>
          </p:cNvPr>
          <p:cNvSpPr txBox="1"/>
          <p:nvPr/>
        </p:nvSpPr>
        <p:spPr>
          <a:xfrm>
            <a:off x="297180" y="259080"/>
            <a:ext cx="11597640" cy="5997155"/>
          </a:xfrm>
          <a:prstGeom prst="rect">
            <a:avLst/>
          </a:prstGeom>
          <a:noFill/>
        </p:spPr>
        <p:txBody>
          <a:bodyPr wrap="square" rtlCol="0">
            <a:spAutoFit/>
          </a:bodyPr>
          <a:lstStyle/>
          <a:p>
            <a:pPr>
              <a:lnSpc>
                <a:spcPct val="115000"/>
              </a:lnSpc>
              <a:spcAft>
                <a:spcPts val="1000"/>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effectLst/>
                <a:latin typeface="Calibri" panose="020F0502020204030204" pitchFamily="34" charset="0"/>
                <a:ea typeface="Calibri" panose="020F0502020204030204" pitchFamily="34" charset="0"/>
                <a:cs typeface="Times New Roman" panose="02020603050405020304" pitchFamily="18" charset="0"/>
              </a:rPr>
              <a:t>4:</a:t>
            </a:r>
            <a:r>
              <a:rPr lang="en-AU" sz="3200">
                <a:effectLst/>
                <a:latin typeface="Calibri" panose="020F0502020204030204" pitchFamily="34" charset="0"/>
                <a:ea typeface="Calibri" panose="020F0502020204030204" pitchFamily="34" charset="0"/>
                <a:cs typeface="Times New Roman" panose="02020603050405020304" pitchFamily="18" charset="0"/>
              </a:rPr>
              <a:t> </a:t>
            </a:r>
            <a:r>
              <a:rPr lang="en-AU" sz="3200" b="1">
                <a:effectLst/>
                <a:latin typeface="Calibri" panose="020F0502020204030204" pitchFamily="34" charset="0"/>
                <a:ea typeface="Calibri" panose="020F0502020204030204" pitchFamily="34" charset="0"/>
                <a:cs typeface="Times New Roman" panose="02020603050405020304" pitchFamily="18" charset="0"/>
              </a:rPr>
              <a:t>Which of the following would be an example of </a:t>
            </a:r>
            <a:r>
              <a:rPr lang="en-AU" sz="3200" b="1" i="1" u="sng">
                <a:solidFill>
                  <a:srgbClr val="993525"/>
                </a:solidFill>
                <a:effectLst/>
                <a:latin typeface="Calibri" panose="020F0502020204030204" pitchFamily="34" charset="0"/>
                <a:ea typeface="Calibri" panose="020F0502020204030204" pitchFamily="34" charset="0"/>
                <a:cs typeface="Times New Roman" panose="02020603050405020304" pitchFamily="18" charset="0"/>
              </a:rPr>
              <a:t>spiritual</a:t>
            </a:r>
            <a:r>
              <a:rPr lang="en-AU" sz="3200" b="1">
                <a:effectLst/>
                <a:latin typeface="Calibri" panose="020F0502020204030204" pitchFamily="34" charset="0"/>
                <a:ea typeface="Calibri" panose="020F0502020204030204" pitchFamily="34" charset="0"/>
                <a:cs typeface="Times New Roman" panose="02020603050405020304" pitchFamily="18" charset="0"/>
              </a:rPr>
              <a:t> abuse?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Enforcing a theological opinion that is opposite to the theology of the Church.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Using language, including scripture or prayer to create fear and self-blame. </a:t>
            </a:r>
          </a:p>
          <a:p>
            <a:pPr marL="457200" lvl="0" indent="-457200">
              <a:lnSpc>
                <a:spcPct val="115000"/>
              </a:lnSpc>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Use of scripture to facilitate or justify subjecting a child to physical, emotional or sexual abuse or neglect. </a:t>
            </a:r>
          </a:p>
          <a:p>
            <a:pPr marL="457200" lvl="0" indent="-457200">
              <a:lnSpc>
                <a:spcPct val="115000"/>
              </a:lnSpc>
              <a:spcAft>
                <a:spcPts val="1000"/>
              </a:spcAft>
              <a:buFont typeface="Wingdings" panose="05000000000000000000" pitchFamily="2" charset="2"/>
              <a:buChar char="q"/>
            </a:pPr>
            <a:r>
              <a:rPr lang="en-AU" sz="3200">
                <a:effectLst/>
                <a:latin typeface="Calibri" panose="020F0502020204030204" pitchFamily="34" charset="0"/>
                <a:ea typeface="Calibri" panose="020F0502020204030204" pitchFamily="34" charset="0"/>
                <a:cs typeface="Times New Roman" panose="02020603050405020304" pitchFamily="18" charset="0"/>
              </a:rPr>
              <a:t>All of the above. </a:t>
            </a:r>
          </a:p>
          <a:p>
            <a:pPr lvl="0">
              <a:lnSpc>
                <a:spcPct val="120000"/>
              </a:lnSpc>
              <a:spcAft>
                <a:spcPts val="565"/>
              </a:spcAft>
            </a:pPr>
            <a:endParaRPr lang="en-AU" sz="3200"/>
          </a:p>
        </p:txBody>
      </p:sp>
      <p:sp>
        <p:nvSpPr>
          <p:cNvPr id="3" name="Oval 2">
            <a:extLst>
              <a:ext uri="{FF2B5EF4-FFF2-40B4-BE49-F238E27FC236}">
                <a16:creationId xmlns:a16="http://schemas.microsoft.com/office/drawing/2014/main" id="{1EFF8CEB-1912-ECB3-53A7-1EAF2CA29842}"/>
              </a:ext>
            </a:extLst>
          </p:cNvPr>
          <p:cNvSpPr/>
          <p:nvPr/>
        </p:nvSpPr>
        <p:spPr>
          <a:xfrm>
            <a:off x="297180" y="1621924"/>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6BBD9F5E-B66E-D3B5-BB1B-71725B6E4E14}"/>
              </a:ext>
            </a:extLst>
          </p:cNvPr>
          <p:cNvSpPr/>
          <p:nvPr/>
        </p:nvSpPr>
        <p:spPr>
          <a:xfrm>
            <a:off x="297180" y="3844219"/>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99E863F8-D9DF-E116-7171-E694468CC161}"/>
              </a:ext>
            </a:extLst>
          </p:cNvPr>
          <p:cNvSpPr/>
          <p:nvPr/>
        </p:nvSpPr>
        <p:spPr>
          <a:xfrm>
            <a:off x="297180" y="2738264"/>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6" name="Oval 5">
            <a:extLst>
              <a:ext uri="{FF2B5EF4-FFF2-40B4-BE49-F238E27FC236}">
                <a16:creationId xmlns:a16="http://schemas.microsoft.com/office/drawing/2014/main" id="{FD091AC9-2BE6-A85C-1105-874C48CB10CB}"/>
              </a:ext>
            </a:extLst>
          </p:cNvPr>
          <p:cNvSpPr/>
          <p:nvPr/>
        </p:nvSpPr>
        <p:spPr>
          <a:xfrm>
            <a:off x="297180" y="4975544"/>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3729035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A25D2D8-5FB1-B812-8D06-F838DBF0D520}"/>
              </a:ext>
            </a:extLst>
          </p:cNvPr>
          <p:cNvSpPr>
            <a:spLocks noGrp="1"/>
          </p:cNvSpPr>
          <p:nvPr>
            <p:ph type="title"/>
          </p:nvPr>
        </p:nvSpPr>
        <p:spPr/>
        <p:txBody>
          <a:bodyPr>
            <a:normAutofit/>
          </a:bodyPr>
          <a:lstStyle/>
          <a:p>
            <a:r>
              <a:rPr lang="en-AU" b="1">
                <a:solidFill>
                  <a:srgbClr val="993525"/>
                </a:solidFill>
                <a:latin typeface="Calibri" panose="020F0502020204030204" pitchFamily="34" charset="0"/>
                <a:ea typeface="Calibri" panose="020F0502020204030204" pitchFamily="34" charset="0"/>
                <a:cs typeface="Arial" panose="020B0604020202020204" pitchFamily="34" charset="0"/>
              </a:rPr>
              <a:t>WARNING</a:t>
            </a:r>
            <a:endParaRPr lang="en-AU">
              <a:solidFill>
                <a:srgbClr val="993525"/>
              </a:solidFill>
            </a:endParaRPr>
          </a:p>
        </p:txBody>
      </p:sp>
      <p:sp>
        <p:nvSpPr>
          <p:cNvPr id="4" name="Content Placeholder 2">
            <a:extLst>
              <a:ext uri="{FF2B5EF4-FFF2-40B4-BE49-F238E27FC236}">
                <a16:creationId xmlns:a16="http://schemas.microsoft.com/office/drawing/2014/main" id="{4944B2A3-E21B-6C1C-5D71-61BA57A12127}"/>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AU"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Information may be unsettling, challenging, confronting or distressing. </a:t>
            </a:r>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endParaRPr lang="en-AU">
              <a:solidFill>
                <a:prstClr val="black"/>
              </a:solidFill>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300"/>
              </a:spcBef>
              <a:spcAft>
                <a:spcPts val="300"/>
              </a:spcAft>
              <a:buClrTx/>
              <a:buSzTx/>
              <a:buFont typeface="Arial" panose="020B0604020202020204" pitchFamily="34" charset="0"/>
              <a:buNone/>
              <a:tabLst/>
              <a:defRPr/>
            </a:pPr>
            <a:r>
              <a:rPr kumimoji="0" lang="en-AU"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It is important you are safe and seek support from someone you trust. </a:t>
            </a:r>
          </a:p>
        </p:txBody>
      </p:sp>
    </p:spTree>
    <p:extLst>
      <p:ext uri="{BB962C8B-B14F-4D97-AF65-F5344CB8AC3E}">
        <p14:creationId xmlns:p14="http://schemas.microsoft.com/office/powerpoint/2010/main" val="37361956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D713E-779D-6315-6755-387E385A764D}"/>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7268361-54F4-6BFF-4DFB-226AD9FE984B}"/>
              </a:ext>
            </a:extLst>
          </p:cNvPr>
          <p:cNvSpPr txBox="1"/>
          <p:nvPr/>
        </p:nvSpPr>
        <p:spPr>
          <a:xfrm>
            <a:off x="297180" y="259080"/>
            <a:ext cx="11597640" cy="4651145"/>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5: Which of the following is </a:t>
            </a:r>
            <a:r>
              <a:rPr lang="en-AU" sz="3200" b="1" i="1" u="sng">
                <a:solidFill>
                  <a:srgbClr val="993525"/>
                </a:solidFill>
                <a:effectLst/>
                <a:latin typeface="Calibri" panose="020F0502020204030204" pitchFamily="34" charset="0"/>
                <a:ea typeface="Calibri" panose="020F0502020204030204" pitchFamily="34" charset="0"/>
                <a:cs typeface="Myriad Pro" panose="020B0503030403020204" charset="0"/>
              </a:rPr>
              <a:t>NOT</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 a sign of possible sexual abuse?</a:t>
            </a:r>
          </a:p>
          <a:p>
            <a:pPr>
              <a:lnSpc>
                <a:spcPct val="120000"/>
              </a:lnSpc>
              <a:spcAft>
                <a:spcPts val="565"/>
              </a:spcAft>
            </a:pP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Unexplained injuries to sexual body parts.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Refusing to talk about ‘secrets’.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Gifts that are easily explained, such as for a birthday.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Overly sexualised themes in artwork.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7B65C5A6-59DE-577C-0C79-A6A6E47C501C}"/>
              </a:ext>
            </a:extLst>
          </p:cNvPr>
          <p:cNvSpPr/>
          <p:nvPr/>
        </p:nvSpPr>
        <p:spPr>
          <a:xfrm>
            <a:off x="297180" y="1715442"/>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3" name="Oval 2">
            <a:extLst>
              <a:ext uri="{FF2B5EF4-FFF2-40B4-BE49-F238E27FC236}">
                <a16:creationId xmlns:a16="http://schemas.microsoft.com/office/drawing/2014/main" id="{306A08ED-90F5-F55C-247D-C096162D692E}"/>
              </a:ext>
            </a:extLst>
          </p:cNvPr>
          <p:cNvSpPr/>
          <p:nvPr/>
        </p:nvSpPr>
        <p:spPr>
          <a:xfrm>
            <a:off x="297180" y="3023330"/>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4" name="Oval 3">
            <a:extLst>
              <a:ext uri="{FF2B5EF4-FFF2-40B4-BE49-F238E27FC236}">
                <a16:creationId xmlns:a16="http://schemas.microsoft.com/office/drawing/2014/main" id="{A4FC137E-2389-F41A-AAB1-9AB820C80E6D}"/>
              </a:ext>
            </a:extLst>
          </p:cNvPr>
          <p:cNvSpPr/>
          <p:nvPr/>
        </p:nvSpPr>
        <p:spPr>
          <a:xfrm>
            <a:off x="297180" y="2364188"/>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5" name="Oval 4">
            <a:extLst>
              <a:ext uri="{FF2B5EF4-FFF2-40B4-BE49-F238E27FC236}">
                <a16:creationId xmlns:a16="http://schemas.microsoft.com/office/drawing/2014/main" id="{FAD45D5F-2C75-3507-6B5E-74490F2FF313}"/>
              </a:ext>
            </a:extLst>
          </p:cNvPr>
          <p:cNvSpPr/>
          <p:nvPr/>
        </p:nvSpPr>
        <p:spPr>
          <a:xfrm>
            <a:off x="297180" y="369746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2395360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1A6E-F094-6A58-11EA-1677C2FA10C8}"/>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BA047C3-513B-B289-A888-0B3096FCD876}"/>
              </a:ext>
            </a:extLst>
          </p:cNvPr>
          <p:cNvSpPr/>
          <p:nvPr/>
        </p:nvSpPr>
        <p:spPr>
          <a:xfrm>
            <a:off x="220980" y="2921000"/>
            <a:ext cx="11757660" cy="647700"/>
          </a:xfrm>
          <a:prstGeom prst="roundRect">
            <a:avLst/>
          </a:prstGeom>
          <a:solidFill>
            <a:srgbClr val="9DD2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050D00B-6B9E-7D69-93D5-156969D17BC7}"/>
              </a:ext>
            </a:extLst>
          </p:cNvPr>
          <p:cNvSpPr txBox="1"/>
          <p:nvPr/>
        </p:nvSpPr>
        <p:spPr>
          <a:xfrm>
            <a:off x="297180" y="259080"/>
            <a:ext cx="11597640" cy="4651145"/>
          </a:xfrm>
          <a:prstGeom prst="rect">
            <a:avLst/>
          </a:prstGeom>
          <a:noFill/>
        </p:spPr>
        <p:txBody>
          <a:bodyPr wrap="square" rtlCol="0">
            <a:spAutoFit/>
          </a:bodyPr>
          <a:lstStyle/>
          <a:p>
            <a:pPr>
              <a:lnSpc>
                <a:spcPct val="120000"/>
              </a:lnSpc>
              <a:spcAft>
                <a:spcPts val="565"/>
              </a:spcAft>
            </a:pPr>
            <a:r>
              <a:rPr lang="en-US" sz="3200" b="1">
                <a:solidFill>
                  <a:srgbClr val="000000"/>
                </a:solidFill>
                <a:effectLst/>
                <a:latin typeface="Calibri" panose="020F0502020204030204" pitchFamily="34" charset="0"/>
                <a:ea typeface="Calibri" panose="020F0502020204030204" pitchFamily="34" charset="0"/>
                <a:cs typeface="Myriad Pro" panose="020B0503030403020204"/>
              </a:rPr>
              <a:t>Q</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5: Which of the following is </a:t>
            </a:r>
            <a:r>
              <a:rPr lang="en-AU" sz="3200" b="1" i="1" u="sng">
                <a:solidFill>
                  <a:srgbClr val="993525"/>
                </a:solidFill>
                <a:effectLst/>
                <a:latin typeface="Calibri" panose="020F0502020204030204" pitchFamily="34" charset="0"/>
                <a:ea typeface="Calibri" panose="020F0502020204030204" pitchFamily="34" charset="0"/>
                <a:cs typeface="Myriad Pro" panose="020B0503030403020204" charset="0"/>
              </a:rPr>
              <a:t>NOT</a:t>
            </a: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 a sign of possible sexual abuse?</a:t>
            </a:r>
          </a:p>
          <a:p>
            <a:pPr>
              <a:lnSpc>
                <a:spcPct val="120000"/>
              </a:lnSpc>
              <a:spcAft>
                <a:spcPts val="565"/>
              </a:spcAft>
            </a:pPr>
            <a:r>
              <a:rPr lang="en-AU" sz="3200" b="1">
                <a:solidFill>
                  <a:srgbClr val="000000"/>
                </a:solidFill>
                <a:effectLst/>
                <a:latin typeface="Calibri" panose="020F0502020204030204" pitchFamily="34" charset="0"/>
                <a:ea typeface="Calibri" panose="020F0502020204030204" pitchFamily="34" charset="0"/>
                <a:cs typeface="Myriad Pro" panose="020B0503030403020204" charset="0"/>
              </a:rPr>
              <a:t>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Unexplained injuries to sexual body parts.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Refusing to talk about ‘secrets’.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Gifts that are easily explained, such as for a birthday.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marL="457200" lvl="0" indent="-457200">
              <a:lnSpc>
                <a:spcPct val="120000"/>
              </a:lnSpc>
              <a:spcAft>
                <a:spcPts val="565"/>
              </a:spcAft>
              <a:buFont typeface="Wingdings" panose="05000000000000000000" pitchFamily="2" charset="2"/>
              <a:buChar char="q"/>
            </a:pPr>
            <a:r>
              <a:rPr lang="en-AU" sz="3200" b="0">
                <a:solidFill>
                  <a:srgbClr val="000000"/>
                </a:solidFill>
                <a:effectLst/>
                <a:latin typeface="Calibri" panose="020F0502020204030204" pitchFamily="34" charset="0"/>
                <a:ea typeface="Calibri" panose="020F0502020204030204" pitchFamily="34" charset="0"/>
                <a:cs typeface="Myriad Pro" panose="020B0503030403020204" charset="0"/>
              </a:rPr>
              <a:t>Overly sexualised themes in artwork. </a:t>
            </a:r>
            <a:endParaRPr lang="en-AU" sz="3200" b="1">
              <a:solidFill>
                <a:srgbClr val="000000"/>
              </a:solidFill>
              <a:effectLst/>
              <a:latin typeface="Myriad Pro" panose="020B0503030403020204" charset="0"/>
              <a:ea typeface="Calibri" panose="020F0502020204030204" pitchFamily="34" charset="0"/>
              <a:cs typeface="Myriad Pro" panose="020B0503030403020204" charset="0"/>
            </a:endParaRPr>
          </a:p>
          <a:p>
            <a:pPr lvl="0">
              <a:lnSpc>
                <a:spcPct val="120000"/>
              </a:lnSpc>
              <a:spcAft>
                <a:spcPts val="565"/>
              </a:spcAft>
            </a:pPr>
            <a:endParaRPr lang="en-AU" sz="3200"/>
          </a:p>
        </p:txBody>
      </p:sp>
      <p:sp>
        <p:nvSpPr>
          <p:cNvPr id="2" name="Oval 1">
            <a:extLst>
              <a:ext uri="{FF2B5EF4-FFF2-40B4-BE49-F238E27FC236}">
                <a16:creationId xmlns:a16="http://schemas.microsoft.com/office/drawing/2014/main" id="{B734F0F1-E9E7-7814-AAB4-A34DCAAA32ED}"/>
              </a:ext>
            </a:extLst>
          </p:cNvPr>
          <p:cNvSpPr/>
          <p:nvPr/>
        </p:nvSpPr>
        <p:spPr>
          <a:xfrm>
            <a:off x="297180" y="1715442"/>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A</a:t>
            </a:r>
            <a:endParaRPr lang="en-AU" sz="2400" b="1">
              <a:solidFill>
                <a:schemeClr val="bg1"/>
              </a:solidFill>
            </a:endParaRPr>
          </a:p>
        </p:txBody>
      </p:sp>
      <p:sp>
        <p:nvSpPr>
          <p:cNvPr id="4" name="Oval 3">
            <a:extLst>
              <a:ext uri="{FF2B5EF4-FFF2-40B4-BE49-F238E27FC236}">
                <a16:creationId xmlns:a16="http://schemas.microsoft.com/office/drawing/2014/main" id="{E3D676D1-E466-26C3-8A67-0CA333A56EB5}"/>
              </a:ext>
            </a:extLst>
          </p:cNvPr>
          <p:cNvSpPr/>
          <p:nvPr/>
        </p:nvSpPr>
        <p:spPr>
          <a:xfrm>
            <a:off x="297180" y="3023330"/>
            <a:ext cx="469415" cy="469415"/>
          </a:xfrm>
          <a:prstGeom prst="ellipse">
            <a:avLst/>
          </a:prstGeom>
          <a:solidFill>
            <a:srgbClr val="5998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solidFill>
                  <a:schemeClr val="bg1"/>
                </a:solidFill>
              </a:rPr>
              <a:t>C</a:t>
            </a:r>
          </a:p>
        </p:txBody>
      </p:sp>
      <p:sp>
        <p:nvSpPr>
          <p:cNvPr id="5" name="Oval 4">
            <a:extLst>
              <a:ext uri="{FF2B5EF4-FFF2-40B4-BE49-F238E27FC236}">
                <a16:creationId xmlns:a16="http://schemas.microsoft.com/office/drawing/2014/main" id="{3B304E18-E5F0-D12F-040B-53BF839209B9}"/>
              </a:ext>
            </a:extLst>
          </p:cNvPr>
          <p:cNvSpPr/>
          <p:nvPr/>
        </p:nvSpPr>
        <p:spPr>
          <a:xfrm>
            <a:off x="297180" y="2364188"/>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B</a:t>
            </a:r>
            <a:endParaRPr lang="en-AU" sz="2400" b="1"/>
          </a:p>
        </p:txBody>
      </p:sp>
      <p:sp>
        <p:nvSpPr>
          <p:cNvPr id="6" name="Oval 5">
            <a:extLst>
              <a:ext uri="{FF2B5EF4-FFF2-40B4-BE49-F238E27FC236}">
                <a16:creationId xmlns:a16="http://schemas.microsoft.com/office/drawing/2014/main" id="{C4383387-3CDB-18A0-66DE-D3FFF4F16CA5}"/>
              </a:ext>
            </a:extLst>
          </p:cNvPr>
          <p:cNvSpPr/>
          <p:nvPr/>
        </p:nvSpPr>
        <p:spPr>
          <a:xfrm>
            <a:off x="297180" y="3697461"/>
            <a:ext cx="469415" cy="469415"/>
          </a:xfrm>
          <a:prstGeom prst="ellipse">
            <a:avLst/>
          </a:prstGeom>
          <a:solidFill>
            <a:srgbClr val="2C56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a:t>D</a:t>
            </a:r>
          </a:p>
        </p:txBody>
      </p:sp>
    </p:spTree>
    <p:extLst>
      <p:ext uri="{BB962C8B-B14F-4D97-AF65-F5344CB8AC3E}">
        <p14:creationId xmlns:p14="http://schemas.microsoft.com/office/powerpoint/2010/main" val="21020301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6C83D-948F-D831-C6CF-71EE27BB93B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6A04E85-E4DA-0279-303D-89F1FB322AEC}"/>
              </a:ext>
            </a:extLst>
          </p:cNvPr>
          <p:cNvSpPr txBox="1"/>
          <p:nvPr/>
        </p:nvSpPr>
        <p:spPr>
          <a:xfrm>
            <a:off x="2919548" y="101041"/>
            <a:ext cx="6352903" cy="1862048"/>
          </a:xfrm>
          <a:prstGeom prst="rect">
            <a:avLst/>
          </a:prstGeom>
          <a:noFill/>
        </p:spPr>
        <p:txBody>
          <a:bodyPr wrap="square" rtlCol="0">
            <a:spAutoFit/>
          </a:bodyPr>
          <a:lstStyle/>
          <a:p>
            <a:pPr algn="ctr"/>
            <a:r>
              <a:rPr lang="en-AU" sz="115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Thankyou</a:t>
            </a: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a:t>
            </a:r>
            <a:endPar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D4E8BA9D-5C08-FD99-BB65-01993B38751A}"/>
              </a:ext>
            </a:extLst>
          </p:cNvPr>
          <p:cNvSpPr txBox="1">
            <a:spLocks/>
          </p:cNvSpPr>
          <p:nvPr/>
        </p:nvSpPr>
        <p:spPr>
          <a:xfrm>
            <a:off x="6095998" y="1950896"/>
            <a:ext cx="5705853" cy="3937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Contact Safe Church Unit:</a:t>
            </a:r>
          </a:p>
          <a:p>
            <a:pPr marL="0" indent="0" algn="ctr">
              <a:buFont typeface="Arial" panose="020B0604020202020204" pitchFamily="34" charset="0"/>
              <a:buNone/>
            </a:pPr>
            <a:endParaRPr lang="en-US" sz="100" b="1"/>
          </a:p>
          <a:p>
            <a:pPr marL="0" indent="0" algn="ctr">
              <a:buFont typeface="Arial" panose="020B0604020202020204" pitchFamily="34" charset="0"/>
              <a:buNone/>
            </a:pPr>
            <a:r>
              <a:rPr lang="en-US" b="1"/>
              <a:t> </a:t>
            </a:r>
            <a:r>
              <a:rPr lang="en-US" b="1">
                <a:solidFill>
                  <a:srgbClr val="59984F"/>
                </a:solidFill>
              </a:rPr>
              <a:t>safechurch@ucaqld.com.au</a:t>
            </a:r>
          </a:p>
          <a:p>
            <a:pPr marL="0" indent="0" algn="ctr">
              <a:buFont typeface="Arial" panose="020B0604020202020204" pitchFamily="34" charset="0"/>
              <a:buNone/>
            </a:pPr>
            <a:endParaRPr lang="en-US" sz="100" b="1"/>
          </a:p>
          <a:p>
            <a:pPr marL="0" indent="0" algn="ctr">
              <a:buFont typeface="Arial" panose="020B0604020202020204" pitchFamily="34" charset="0"/>
              <a:buNone/>
            </a:pPr>
            <a:r>
              <a:rPr lang="en-US" b="1"/>
              <a:t>(07) 3377 9833</a:t>
            </a:r>
            <a:endParaRPr lang="en-US"/>
          </a:p>
        </p:txBody>
      </p:sp>
      <p:cxnSp>
        <p:nvCxnSpPr>
          <p:cNvPr id="9" name="Straight Connector 8">
            <a:extLst>
              <a:ext uri="{FF2B5EF4-FFF2-40B4-BE49-F238E27FC236}">
                <a16:creationId xmlns:a16="http://schemas.microsoft.com/office/drawing/2014/main" id="{57AD4E91-7303-178A-935B-3EC0A09BB51D}"/>
              </a:ext>
            </a:extLst>
          </p:cNvPr>
          <p:cNvCxnSpPr>
            <a:cxnSpLocks/>
          </p:cNvCxnSpPr>
          <p:nvPr/>
        </p:nvCxnSpPr>
        <p:spPr>
          <a:xfrm flipH="1">
            <a:off x="6095998" y="1926513"/>
            <a:ext cx="2" cy="3767151"/>
          </a:xfrm>
          <a:prstGeom prst="line">
            <a:avLst/>
          </a:prstGeom>
          <a:ln w="57150">
            <a:solidFill>
              <a:srgbClr val="2C562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1C150982-CCD3-FCFB-09CA-FD360935B6ED}"/>
              </a:ext>
            </a:extLst>
          </p:cNvPr>
          <p:cNvPicPr>
            <a:picLocks noChangeAspect="1"/>
          </p:cNvPicPr>
          <p:nvPr/>
        </p:nvPicPr>
        <p:blipFill>
          <a:blip r:embed="rId3"/>
          <a:stretch>
            <a:fillRect/>
          </a:stretch>
        </p:blipFill>
        <p:spPr>
          <a:xfrm>
            <a:off x="2107829" y="3430754"/>
            <a:ext cx="2287294" cy="2287294"/>
          </a:xfrm>
          <a:prstGeom prst="rect">
            <a:avLst/>
          </a:prstGeom>
        </p:spPr>
      </p:pic>
      <p:sp>
        <p:nvSpPr>
          <p:cNvPr id="11" name="Content Placeholder 2">
            <a:extLst>
              <a:ext uri="{FF2B5EF4-FFF2-40B4-BE49-F238E27FC236}">
                <a16:creationId xmlns:a16="http://schemas.microsoft.com/office/drawing/2014/main" id="{CEFEA6DC-2A98-15F6-7A52-53CAF1479417}"/>
              </a:ext>
            </a:extLst>
          </p:cNvPr>
          <p:cNvSpPr txBox="1">
            <a:spLocks/>
          </p:cNvSpPr>
          <p:nvPr/>
        </p:nvSpPr>
        <p:spPr>
          <a:xfrm>
            <a:off x="398550" y="1950896"/>
            <a:ext cx="5705853" cy="3937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Resources on The Hub: </a:t>
            </a:r>
          </a:p>
          <a:p>
            <a:pPr marL="0" indent="0" algn="ctr">
              <a:buFont typeface="Arial" panose="020B0604020202020204" pitchFamily="34" charset="0"/>
              <a:buNone/>
            </a:pPr>
            <a:endParaRPr lang="en-US" sz="100" b="1"/>
          </a:p>
          <a:p>
            <a:pPr marL="0" indent="0" algn="ctr">
              <a:buFont typeface="Arial" panose="020B0604020202020204" pitchFamily="34" charset="0"/>
              <a:buNone/>
            </a:pPr>
            <a:r>
              <a:rPr lang="en-US" b="1">
                <a:solidFill>
                  <a:srgbClr val="59984F"/>
                </a:solidFill>
              </a:rPr>
              <a:t>hub.ucaqld.com.au</a:t>
            </a:r>
            <a:endParaRPr lang="en-US">
              <a:solidFill>
                <a:srgbClr val="59984F"/>
              </a:solidFill>
            </a:endParaRPr>
          </a:p>
        </p:txBody>
      </p:sp>
    </p:spTree>
    <p:extLst>
      <p:ext uri="{BB962C8B-B14F-4D97-AF65-F5344CB8AC3E}">
        <p14:creationId xmlns:p14="http://schemas.microsoft.com/office/powerpoint/2010/main" val="3124639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EF363-9B26-AA08-5316-A4043BEEB9C4}"/>
              </a:ext>
            </a:extLst>
          </p:cNvPr>
          <p:cNvSpPr>
            <a:spLocks noGrp="1"/>
          </p:cNvSpPr>
          <p:nvPr>
            <p:ph type="title"/>
          </p:nvPr>
        </p:nvSpPr>
        <p:spPr>
          <a:xfrm>
            <a:off x="838200" y="156583"/>
            <a:ext cx="10515600" cy="1325563"/>
          </a:xfrm>
        </p:spPr>
        <p:txBody>
          <a:bodyPr>
            <a:normAutofit fontScale="90000"/>
          </a:bodyPr>
          <a:lstStyle/>
          <a:p>
            <a:r>
              <a:rPr lang="en-AU" b="1">
                <a:latin typeface="+mn-lt"/>
              </a:rPr>
              <a:t>Historical context of sexual abuse in Churches</a:t>
            </a:r>
          </a:p>
        </p:txBody>
      </p:sp>
      <p:pic>
        <p:nvPicPr>
          <p:cNvPr id="9" name="Content Placeholder 8" descr="A cross in a church&#10;&#10;Description automatically generated">
            <a:extLst>
              <a:ext uri="{FF2B5EF4-FFF2-40B4-BE49-F238E27FC236}">
                <a16:creationId xmlns:a16="http://schemas.microsoft.com/office/drawing/2014/main" id="{0127EEC7-DB49-AC92-4745-93FCD3E334CC}"/>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54" t="53374" r="1" b="-189"/>
          <a:stretch/>
        </p:blipFill>
        <p:spPr>
          <a:xfrm>
            <a:off x="2990193" y="1363594"/>
            <a:ext cx="6211614" cy="4351338"/>
          </a:xfrm>
        </p:spPr>
      </p:pic>
    </p:spTree>
    <p:custDataLst>
      <p:tags r:id="rId1"/>
    </p:custDataLst>
    <p:extLst>
      <p:ext uri="{BB962C8B-B14F-4D97-AF65-F5344CB8AC3E}">
        <p14:creationId xmlns:p14="http://schemas.microsoft.com/office/powerpoint/2010/main" val="688136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3577F-1C94-EC74-C21E-D05B6F356FC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D47BA42-639A-BF10-16CC-411C9EA39189}"/>
              </a:ext>
            </a:extLst>
          </p:cNvPr>
          <p:cNvSpPr txBox="1"/>
          <p:nvPr/>
        </p:nvSpPr>
        <p:spPr>
          <a:xfrm>
            <a:off x="693420" y="1887444"/>
            <a:ext cx="10805160" cy="2154436"/>
          </a:xfrm>
          <a:prstGeom prst="rect">
            <a:avLst/>
          </a:prstGeom>
          <a:noFill/>
        </p:spPr>
        <p:txBody>
          <a:bodyPr wrap="square" rtlCol="0">
            <a:spAutoFit/>
          </a:bodyPr>
          <a:lstStyle/>
          <a:p>
            <a:pPr algn="ctr"/>
            <a:r>
              <a:rPr lang="en-AU" sz="8000" b="1">
                <a:solidFill>
                  <a:srgbClr val="699667"/>
                </a:solidFill>
                <a:latin typeface="Adventures Unlimited Script" panose="00000500000000000000" pitchFamily="50" charset="0"/>
                <a:ea typeface="Calibri" panose="020F0502020204030204" pitchFamily="34" charset="0"/>
                <a:cs typeface="Times New Roman" panose="02020603050405020304" pitchFamily="18" charset="0"/>
              </a:rPr>
              <a:t>What is </a:t>
            </a:r>
            <a:endParaRPr lang="en-AU" sz="8000" b="1">
              <a:solidFill>
                <a:srgbClr val="699667"/>
              </a:solidFill>
              <a:effectLst/>
              <a:latin typeface="Adventures Unlimited Script" panose="00000500000000000000" pitchFamily="50" charset="0"/>
              <a:ea typeface="Calibri" panose="020F0502020204030204" pitchFamily="34" charset="0"/>
              <a:cs typeface="Times New Roman" panose="02020603050405020304" pitchFamily="18" charset="0"/>
            </a:endParaRPr>
          </a:p>
          <a:p>
            <a:pPr algn="ctr"/>
            <a:r>
              <a:rPr lang="en-AU" sz="5400" b="1">
                <a:solidFill>
                  <a:srgbClr val="2C5629"/>
                </a:solidFill>
                <a:effectLst/>
                <a:ea typeface="Calibri" panose="020F0502020204030204" pitchFamily="34" charset="0"/>
                <a:cs typeface="Times New Roman" panose="02020603050405020304" pitchFamily="18" charset="0"/>
              </a:rPr>
              <a:t>Abuse and Harm?</a:t>
            </a:r>
          </a:p>
        </p:txBody>
      </p:sp>
    </p:spTree>
    <p:extLst>
      <p:ext uri="{BB962C8B-B14F-4D97-AF65-F5344CB8AC3E}">
        <p14:creationId xmlns:p14="http://schemas.microsoft.com/office/powerpoint/2010/main" val="379086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62CD58-F1F6-D995-ED92-A4559273A86F}"/>
              </a:ext>
            </a:extLst>
          </p:cNvPr>
          <p:cNvSpPr txBox="1"/>
          <p:nvPr/>
        </p:nvSpPr>
        <p:spPr>
          <a:xfrm>
            <a:off x="2158871" y="972912"/>
            <a:ext cx="3194802" cy="4161460"/>
          </a:xfrm>
          <a:prstGeom prst="rect">
            <a:avLst/>
          </a:prstGeom>
          <a:noFill/>
        </p:spPr>
        <p:txBody>
          <a:bodyPr wrap="square" rtlCol="0">
            <a:spAutoFit/>
          </a:bodyPr>
          <a:lstStyle/>
          <a:p>
            <a:pPr>
              <a:lnSpc>
                <a:spcPct val="150000"/>
              </a:lnSpc>
            </a:pPr>
            <a:r>
              <a:rPr lang="en-AU" sz="3600" b="1">
                <a:solidFill>
                  <a:srgbClr val="993525"/>
                </a:solidFill>
              </a:rPr>
              <a:t>Abuse = Action</a:t>
            </a:r>
          </a:p>
          <a:p>
            <a:pPr marL="285750" indent="-285750">
              <a:lnSpc>
                <a:spcPct val="150000"/>
              </a:lnSpc>
              <a:buFont typeface="Arial" panose="020B0604020202020204" pitchFamily="34" charset="0"/>
              <a:buChar char="•"/>
            </a:pPr>
            <a:r>
              <a:rPr lang="en-AU" sz="3600">
                <a:solidFill>
                  <a:srgbClr val="003A5D"/>
                </a:solidFill>
              </a:rPr>
              <a:t>Physical</a:t>
            </a:r>
          </a:p>
          <a:p>
            <a:pPr marL="285750" indent="-285750">
              <a:lnSpc>
                <a:spcPct val="150000"/>
              </a:lnSpc>
              <a:buFont typeface="Arial" panose="020B0604020202020204" pitchFamily="34" charset="0"/>
              <a:buChar char="•"/>
            </a:pPr>
            <a:r>
              <a:rPr lang="en-AU" sz="3600">
                <a:solidFill>
                  <a:srgbClr val="003A5D"/>
                </a:solidFill>
              </a:rPr>
              <a:t>Emotional</a:t>
            </a:r>
          </a:p>
          <a:p>
            <a:pPr marL="285750" indent="-285750">
              <a:lnSpc>
                <a:spcPct val="150000"/>
              </a:lnSpc>
              <a:buFont typeface="Arial" panose="020B0604020202020204" pitchFamily="34" charset="0"/>
              <a:buChar char="•"/>
            </a:pPr>
            <a:r>
              <a:rPr lang="en-AU" sz="3600">
                <a:solidFill>
                  <a:srgbClr val="003A5D"/>
                </a:solidFill>
              </a:rPr>
              <a:t>Sexual</a:t>
            </a:r>
          </a:p>
          <a:p>
            <a:pPr marL="285750" indent="-285750">
              <a:lnSpc>
                <a:spcPct val="150000"/>
              </a:lnSpc>
              <a:buFont typeface="Arial" panose="020B0604020202020204" pitchFamily="34" charset="0"/>
              <a:buChar char="•"/>
            </a:pPr>
            <a:r>
              <a:rPr lang="en-AU" sz="3600">
                <a:solidFill>
                  <a:srgbClr val="003A5D"/>
                </a:solidFill>
              </a:rPr>
              <a:t>Neglect</a:t>
            </a:r>
          </a:p>
        </p:txBody>
      </p:sp>
      <p:sp>
        <p:nvSpPr>
          <p:cNvPr id="10" name="TextBox 9">
            <a:extLst>
              <a:ext uri="{FF2B5EF4-FFF2-40B4-BE49-F238E27FC236}">
                <a16:creationId xmlns:a16="http://schemas.microsoft.com/office/drawing/2014/main" id="{CE3AD887-60D9-4489-EDF9-2CBA8F62317C}"/>
              </a:ext>
            </a:extLst>
          </p:cNvPr>
          <p:cNvSpPr txBox="1"/>
          <p:nvPr/>
        </p:nvSpPr>
        <p:spPr>
          <a:xfrm>
            <a:off x="7623889" y="1210629"/>
            <a:ext cx="3443401" cy="3330464"/>
          </a:xfrm>
          <a:prstGeom prst="rect">
            <a:avLst/>
          </a:prstGeom>
          <a:noFill/>
        </p:spPr>
        <p:txBody>
          <a:bodyPr wrap="square" rtlCol="0">
            <a:spAutoFit/>
          </a:bodyPr>
          <a:lstStyle/>
          <a:p>
            <a:pPr>
              <a:lnSpc>
                <a:spcPct val="150000"/>
              </a:lnSpc>
            </a:pPr>
            <a:r>
              <a:rPr lang="en-AU" sz="3600" b="1">
                <a:solidFill>
                  <a:srgbClr val="D57428"/>
                </a:solidFill>
              </a:rPr>
              <a:t>Harm = Impact</a:t>
            </a:r>
          </a:p>
          <a:p>
            <a:pPr marL="285750" indent="-285750">
              <a:lnSpc>
                <a:spcPct val="150000"/>
              </a:lnSpc>
              <a:buFont typeface="Arial" panose="020B0604020202020204" pitchFamily="34" charset="0"/>
              <a:buChar char="•"/>
            </a:pPr>
            <a:r>
              <a:rPr lang="en-AU" sz="3600">
                <a:solidFill>
                  <a:srgbClr val="003A5D"/>
                </a:solidFill>
              </a:rPr>
              <a:t>Physical</a:t>
            </a:r>
          </a:p>
          <a:p>
            <a:pPr marL="285750" indent="-285750">
              <a:lnSpc>
                <a:spcPct val="150000"/>
              </a:lnSpc>
              <a:buFont typeface="Arial" panose="020B0604020202020204" pitchFamily="34" charset="0"/>
              <a:buChar char="•"/>
            </a:pPr>
            <a:r>
              <a:rPr lang="en-AU" sz="3600">
                <a:solidFill>
                  <a:srgbClr val="003A5D"/>
                </a:solidFill>
              </a:rPr>
              <a:t>Emotional</a:t>
            </a:r>
          </a:p>
          <a:p>
            <a:pPr marL="285750" indent="-285750">
              <a:lnSpc>
                <a:spcPct val="150000"/>
              </a:lnSpc>
              <a:buFont typeface="Arial" panose="020B0604020202020204" pitchFamily="34" charset="0"/>
              <a:buChar char="•"/>
            </a:pPr>
            <a:r>
              <a:rPr lang="en-AU" sz="3600">
                <a:solidFill>
                  <a:srgbClr val="003A5D"/>
                </a:solidFill>
              </a:rPr>
              <a:t>Psychological</a:t>
            </a:r>
          </a:p>
        </p:txBody>
      </p:sp>
      <p:sp>
        <p:nvSpPr>
          <p:cNvPr id="11" name="Rectangle 10">
            <a:extLst>
              <a:ext uri="{FF2B5EF4-FFF2-40B4-BE49-F238E27FC236}">
                <a16:creationId xmlns:a16="http://schemas.microsoft.com/office/drawing/2014/main" id="{A4FE464F-BA1A-7393-B5BE-E64FE813F686}"/>
              </a:ext>
            </a:extLst>
          </p:cNvPr>
          <p:cNvSpPr/>
          <p:nvPr/>
        </p:nvSpPr>
        <p:spPr>
          <a:xfrm>
            <a:off x="1205602" y="1085391"/>
            <a:ext cx="4340491" cy="4088966"/>
          </a:xfrm>
          <a:prstGeom prst="rect">
            <a:avLst/>
          </a:prstGeom>
          <a:noFill/>
          <a:ln w="28575">
            <a:solidFill>
              <a:srgbClr val="993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descr="Hand with solid fill">
            <a:extLst>
              <a:ext uri="{FF2B5EF4-FFF2-40B4-BE49-F238E27FC236}">
                <a16:creationId xmlns:a16="http://schemas.microsoft.com/office/drawing/2014/main" id="{6EE9A936-2200-8109-914D-9055A52D2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5462" y="1170644"/>
            <a:ext cx="914400" cy="914400"/>
          </a:xfrm>
          <a:prstGeom prst="rect">
            <a:avLst/>
          </a:prstGeom>
        </p:spPr>
      </p:pic>
      <p:sp>
        <p:nvSpPr>
          <p:cNvPr id="14" name="Rectangle 13">
            <a:extLst>
              <a:ext uri="{FF2B5EF4-FFF2-40B4-BE49-F238E27FC236}">
                <a16:creationId xmlns:a16="http://schemas.microsoft.com/office/drawing/2014/main" id="{AB3A014A-4989-4CE1-4654-3DA1EA778C81}"/>
              </a:ext>
            </a:extLst>
          </p:cNvPr>
          <p:cNvSpPr/>
          <p:nvPr/>
        </p:nvSpPr>
        <p:spPr>
          <a:xfrm>
            <a:off x="6645909" y="1085391"/>
            <a:ext cx="4340491" cy="4088966"/>
          </a:xfrm>
          <a:prstGeom prst="rect">
            <a:avLst/>
          </a:prstGeom>
          <a:noFill/>
          <a:ln w="28575">
            <a:solidFill>
              <a:srgbClr val="D574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6" name="Graphic 15" descr="Clenched Fist with solid fill">
            <a:extLst>
              <a:ext uri="{FF2B5EF4-FFF2-40B4-BE49-F238E27FC236}">
                <a16:creationId xmlns:a16="http://schemas.microsoft.com/office/drawing/2014/main" id="{B29D69E2-3458-985C-3865-B03A458321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26799" y="1210629"/>
            <a:ext cx="914400" cy="914400"/>
          </a:xfrm>
          <a:prstGeom prst="rect">
            <a:avLst/>
          </a:prstGeom>
        </p:spPr>
      </p:pic>
    </p:spTree>
    <p:extLst>
      <p:ext uri="{BB962C8B-B14F-4D97-AF65-F5344CB8AC3E}">
        <p14:creationId xmlns:p14="http://schemas.microsoft.com/office/powerpoint/2010/main" val="686764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7C641-EC43-FC95-E6D5-FE16E1AF56E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16E1DD9-245F-633A-F613-FD34EC36CF36}"/>
              </a:ext>
            </a:extLst>
          </p:cNvPr>
          <p:cNvGraphicFramePr>
            <a:graphicFrameLocks noGrp="1"/>
          </p:cNvGraphicFramePr>
          <p:nvPr>
            <p:extLst>
              <p:ext uri="{D42A27DB-BD31-4B8C-83A1-F6EECF244321}">
                <p14:modId xmlns:p14="http://schemas.microsoft.com/office/powerpoint/2010/main" val="3405223164"/>
              </p:ext>
            </p:extLst>
          </p:nvPr>
        </p:nvGraphicFramePr>
        <p:xfrm>
          <a:off x="290634" y="206402"/>
          <a:ext cx="11610732" cy="5600840"/>
        </p:xfrm>
        <a:graphic>
          <a:graphicData uri="http://schemas.openxmlformats.org/drawingml/2006/table">
            <a:tbl>
              <a:tblPr firstRow="1" bandRow="1">
                <a:tableStyleId>{5C22544A-7EE6-4342-B048-85BDC9FD1C3A}</a:tableStyleId>
              </a:tblPr>
              <a:tblGrid>
                <a:gridCol w="2045378">
                  <a:extLst>
                    <a:ext uri="{9D8B030D-6E8A-4147-A177-3AD203B41FA5}">
                      <a16:colId xmlns:a16="http://schemas.microsoft.com/office/drawing/2014/main" val="3588506626"/>
                    </a:ext>
                  </a:extLst>
                </a:gridCol>
                <a:gridCol w="4931622">
                  <a:extLst>
                    <a:ext uri="{9D8B030D-6E8A-4147-A177-3AD203B41FA5}">
                      <a16:colId xmlns:a16="http://schemas.microsoft.com/office/drawing/2014/main" val="3033653385"/>
                    </a:ext>
                  </a:extLst>
                </a:gridCol>
                <a:gridCol w="4633732">
                  <a:extLst>
                    <a:ext uri="{9D8B030D-6E8A-4147-A177-3AD203B41FA5}">
                      <a16:colId xmlns:a16="http://schemas.microsoft.com/office/drawing/2014/main" val="58571876"/>
                    </a:ext>
                  </a:extLst>
                </a:gridCol>
              </a:tblGrid>
              <a:tr h="969449">
                <a:tc>
                  <a:txBody>
                    <a:bodyPr/>
                    <a:lstStyle/>
                    <a:p>
                      <a:pPr algn="ctr"/>
                      <a:r>
                        <a:rPr lang="en-AU" sz="2800"/>
                        <a:t>Type</a:t>
                      </a:r>
                    </a:p>
                  </a:txBody>
                  <a:tcPr anchor="ctr">
                    <a:solidFill>
                      <a:srgbClr val="503329"/>
                    </a:solidFill>
                  </a:tcPr>
                </a:tc>
                <a:tc>
                  <a:txBody>
                    <a:bodyPr/>
                    <a:lstStyle/>
                    <a:p>
                      <a:pPr algn="ctr"/>
                      <a:r>
                        <a:rPr lang="en-AU" sz="2800"/>
                        <a:t>Abuse = Action</a:t>
                      </a:r>
                    </a:p>
                  </a:txBody>
                  <a:tcPr anchor="ctr">
                    <a:solidFill>
                      <a:srgbClr val="993525"/>
                    </a:solidFill>
                  </a:tcPr>
                </a:tc>
                <a:tc>
                  <a:txBody>
                    <a:bodyPr/>
                    <a:lstStyle/>
                    <a:p>
                      <a:pPr algn="ctr"/>
                      <a:r>
                        <a:rPr lang="en-AU" sz="2800"/>
                        <a:t>Harm = impact</a:t>
                      </a:r>
                    </a:p>
                  </a:txBody>
                  <a:tcPr anchor="ctr">
                    <a:solidFill>
                      <a:srgbClr val="D57428"/>
                    </a:solidFill>
                  </a:tcPr>
                </a:tc>
                <a:extLst>
                  <a:ext uri="{0D108BD9-81ED-4DB2-BD59-A6C34878D82A}">
                    <a16:rowId xmlns:a16="http://schemas.microsoft.com/office/drawing/2014/main" val="157287167"/>
                  </a:ext>
                </a:extLst>
              </a:tr>
              <a:tr h="1543797">
                <a:tc>
                  <a:txBody>
                    <a:bodyPr/>
                    <a:lstStyle/>
                    <a:p>
                      <a:pPr algn="ctr"/>
                      <a:r>
                        <a:rPr lang="en-AU" sz="2800" b="1"/>
                        <a:t>Physical</a:t>
                      </a:r>
                    </a:p>
                  </a:txBody>
                  <a:tcPr anchor="ctr">
                    <a:solidFill>
                      <a:srgbClr val="C9B491"/>
                    </a:solidFill>
                  </a:tcPr>
                </a:tc>
                <a:tc>
                  <a:txBody>
                    <a:bodyPr/>
                    <a:lstStyle/>
                    <a:p>
                      <a:pPr algn="ctr"/>
                      <a:r>
                        <a:rPr lang="en-AU" sz="2800"/>
                        <a:t>Hitting / Punching</a:t>
                      </a:r>
                    </a:p>
                  </a:txBody>
                  <a:tcPr anchor="ctr">
                    <a:solidFill>
                      <a:srgbClr val="E1A49E"/>
                    </a:solidFill>
                  </a:tcPr>
                </a:tc>
                <a:tc>
                  <a:txBody>
                    <a:bodyPr/>
                    <a:lstStyle/>
                    <a:p>
                      <a:pPr algn="ctr"/>
                      <a:r>
                        <a:rPr lang="en-AU" sz="2800"/>
                        <a:t>Bruising / fractures</a:t>
                      </a:r>
                    </a:p>
                  </a:txBody>
                  <a:tcPr anchor="ctr">
                    <a:solidFill>
                      <a:srgbClr val="E3B697"/>
                    </a:solidFill>
                  </a:tcPr>
                </a:tc>
                <a:extLst>
                  <a:ext uri="{0D108BD9-81ED-4DB2-BD59-A6C34878D82A}">
                    <a16:rowId xmlns:a16="http://schemas.microsoft.com/office/drawing/2014/main" val="458985459"/>
                  </a:ext>
                </a:extLst>
              </a:tr>
              <a:tr h="1543797">
                <a:tc>
                  <a:txBody>
                    <a:bodyPr/>
                    <a:lstStyle/>
                    <a:p>
                      <a:pPr algn="ctr"/>
                      <a:r>
                        <a:rPr lang="en-AU" sz="2800" b="1"/>
                        <a:t>Emotional</a:t>
                      </a:r>
                    </a:p>
                  </a:txBody>
                  <a:tcPr anchor="ctr">
                    <a:solidFill>
                      <a:srgbClr val="E9E2D5"/>
                    </a:solidFill>
                  </a:tcPr>
                </a:tc>
                <a:tc>
                  <a:txBody>
                    <a:bodyPr/>
                    <a:lstStyle/>
                    <a:p>
                      <a:pPr algn="ctr"/>
                      <a:r>
                        <a:rPr lang="en-AU" sz="2800"/>
                        <a:t>Rejection / Hostility / </a:t>
                      </a:r>
                      <a:br>
                        <a:rPr lang="en-AU" sz="2800"/>
                      </a:br>
                      <a:r>
                        <a:rPr lang="en-AU" sz="2800"/>
                        <a:t>witnessing violence</a:t>
                      </a:r>
                    </a:p>
                  </a:txBody>
                  <a:tcPr anchor="ctr">
                    <a:solidFill>
                      <a:srgbClr val="F3E0DC"/>
                    </a:solidFill>
                  </a:tcPr>
                </a:tc>
                <a:tc>
                  <a:txBody>
                    <a:bodyPr/>
                    <a:lstStyle/>
                    <a:p>
                      <a:pPr algn="ctr"/>
                      <a:r>
                        <a:rPr lang="en-AU" sz="2800"/>
                        <a:t>Depression / poor self-esteem / self-harm / anxiety</a:t>
                      </a:r>
                    </a:p>
                  </a:txBody>
                  <a:tcPr anchor="ctr">
                    <a:solidFill>
                      <a:srgbClr val="F4E5D9"/>
                    </a:solidFill>
                  </a:tcPr>
                </a:tc>
                <a:extLst>
                  <a:ext uri="{0D108BD9-81ED-4DB2-BD59-A6C34878D82A}">
                    <a16:rowId xmlns:a16="http://schemas.microsoft.com/office/drawing/2014/main" val="185379885"/>
                  </a:ext>
                </a:extLst>
              </a:tr>
              <a:tr h="1543797">
                <a:tc>
                  <a:txBody>
                    <a:bodyPr/>
                    <a:lstStyle/>
                    <a:p>
                      <a:pPr algn="ctr"/>
                      <a:r>
                        <a:rPr lang="en-AU" sz="2800" b="1"/>
                        <a:t>Sexual</a:t>
                      </a:r>
                    </a:p>
                  </a:txBody>
                  <a:tcPr anchor="ctr">
                    <a:solidFill>
                      <a:srgbClr val="C9B491"/>
                    </a:solidFill>
                  </a:tcPr>
                </a:tc>
                <a:tc>
                  <a:txBody>
                    <a:bodyPr/>
                    <a:lstStyle/>
                    <a:p>
                      <a:pPr algn="ctr"/>
                      <a:r>
                        <a:rPr lang="en-AU" sz="2800"/>
                        <a:t>Sexual exploitation / penetration / exposure to pornography</a:t>
                      </a:r>
                    </a:p>
                  </a:txBody>
                  <a:tcPr anchor="ctr">
                    <a:solidFill>
                      <a:srgbClr val="E1A49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a:t>Developmental delays / neurological changes</a:t>
                      </a:r>
                    </a:p>
                  </a:txBody>
                  <a:tcPr anchor="ctr">
                    <a:solidFill>
                      <a:srgbClr val="E3B697"/>
                    </a:solidFill>
                  </a:tcPr>
                </a:tc>
                <a:extLst>
                  <a:ext uri="{0D108BD9-81ED-4DB2-BD59-A6C34878D82A}">
                    <a16:rowId xmlns:a16="http://schemas.microsoft.com/office/drawing/2014/main" val="475380463"/>
                  </a:ext>
                </a:extLst>
              </a:tr>
            </a:tbl>
          </a:graphicData>
        </a:graphic>
      </p:graphicFrame>
    </p:spTree>
    <p:extLst>
      <p:ext uri="{BB962C8B-B14F-4D97-AF65-F5344CB8AC3E}">
        <p14:creationId xmlns:p14="http://schemas.microsoft.com/office/powerpoint/2010/main" val="1219806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1" descr="A hand holding a fist to a person&#10;&#10;Description automatically generated">
            <a:extLst>
              <a:ext uri="{FF2B5EF4-FFF2-40B4-BE49-F238E27FC236}">
                <a16:creationId xmlns:a16="http://schemas.microsoft.com/office/drawing/2014/main" id="{6163ECFA-3C28-1F92-4E4F-3984FECA8616}"/>
              </a:ext>
            </a:extLst>
          </p:cNvPr>
          <p:cNvPicPr>
            <a:picLocks noChangeAspect="1"/>
          </p:cNvPicPr>
          <p:nvPr/>
        </p:nvPicPr>
        <p:blipFill rotWithShape="1">
          <a:blip r:embed="rId3">
            <a:extLst>
              <a:ext uri="{28A0092B-C50C-407E-A947-70E740481C1C}">
                <a14:useLocalDpi xmlns:a14="http://schemas.microsoft.com/office/drawing/2010/main" val="0"/>
              </a:ext>
            </a:extLst>
          </a:blip>
          <a:srcRect t="16668" b="16656"/>
          <a:stretch/>
        </p:blipFill>
        <p:spPr>
          <a:xfrm>
            <a:off x="845820" y="1825960"/>
            <a:ext cx="1598400" cy="1598613"/>
          </a:xfrm>
          <a:prstGeom prst="rect">
            <a:avLst/>
          </a:prstGeom>
        </p:spPr>
      </p:pic>
      <p:sp>
        <p:nvSpPr>
          <p:cNvPr id="5" name="Content Placeholder 3">
            <a:extLst>
              <a:ext uri="{FF2B5EF4-FFF2-40B4-BE49-F238E27FC236}">
                <a16:creationId xmlns:a16="http://schemas.microsoft.com/office/drawing/2014/main" id="{782A1A61-B032-B07A-F8FE-680D3559E766}"/>
              </a:ext>
            </a:extLst>
          </p:cNvPr>
          <p:cNvSpPr txBox="1">
            <a:spLocks/>
          </p:cNvSpPr>
          <p:nvPr/>
        </p:nvSpPr>
        <p:spPr>
          <a:xfrm>
            <a:off x="2629260" y="1825642"/>
            <a:ext cx="1598400" cy="1598400"/>
          </a:xfrm>
          <a:prstGeom prst="rect">
            <a:avLst/>
          </a:prstGeom>
          <a:solidFill>
            <a:srgbClr val="00B6EF"/>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Physical Abuse</a:t>
            </a:r>
          </a:p>
        </p:txBody>
      </p:sp>
      <p:pic>
        <p:nvPicPr>
          <p:cNvPr id="6" name="Content Placeholder 37" descr="A child hiding under pillows&#10;&#10;Description automatically generated">
            <a:extLst>
              <a:ext uri="{FF2B5EF4-FFF2-40B4-BE49-F238E27FC236}">
                <a16:creationId xmlns:a16="http://schemas.microsoft.com/office/drawing/2014/main" id="{C9A8338F-1421-4778-7D2E-11DFA362E0CB}"/>
              </a:ext>
            </a:extLst>
          </p:cNvPr>
          <p:cNvPicPr>
            <a:picLocks noChangeAspect="1"/>
          </p:cNvPicPr>
          <p:nvPr/>
        </p:nvPicPr>
        <p:blipFill rotWithShape="1">
          <a:blip r:embed="rId4">
            <a:extLst>
              <a:ext uri="{28A0092B-C50C-407E-A947-70E740481C1C}">
                <a14:useLocalDpi xmlns:a14="http://schemas.microsoft.com/office/drawing/2010/main" val="0"/>
              </a:ext>
            </a:extLst>
          </a:blip>
          <a:srcRect l="18574" t="2262" r="16259" b="1"/>
          <a:stretch/>
        </p:blipFill>
        <p:spPr>
          <a:xfrm>
            <a:off x="4412933" y="3846946"/>
            <a:ext cx="1598612" cy="1598400"/>
          </a:xfrm>
          <a:prstGeom prst="rect">
            <a:avLst/>
          </a:prstGeom>
        </p:spPr>
      </p:pic>
      <p:sp>
        <p:nvSpPr>
          <p:cNvPr id="7" name="Content Placeholder 5">
            <a:extLst>
              <a:ext uri="{FF2B5EF4-FFF2-40B4-BE49-F238E27FC236}">
                <a16:creationId xmlns:a16="http://schemas.microsoft.com/office/drawing/2014/main" id="{AF7B8A98-F003-EFEB-8442-15429C4C824F}"/>
              </a:ext>
            </a:extLst>
          </p:cNvPr>
          <p:cNvSpPr txBox="1">
            <a:spLocks/>
          </p:cNvSpPr>
          <p:nvPr/>
        </p:nvSpPr>
        <p:spPr>
          <a:xfrm>
            <a:off x="6196140" y="3851102"/>
            <a:ext cx="1598400" cy="1598400"/>
          </a:xfrm>
          <a:prstGeom prst="rect">
            <a:avLst/>
          </a:prstGeom>
          <a:solidFill>
            <a:srgbClr val="EF373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Emotional Abuse</a:t>
            </a:r>
          </a:p>
        </p:txBody>
      </p:sp>
      <p:pic>
        <p:nvPicPr>
          <p:cNvPr id="8" name="Content Placeholder 35" descr="A child with red hair&#10;&#10;Description automatically generated">
            <a:extLst>
              <a:ext uri="{FF2B5EF4-FFF2-40B4-BE49-F238E27FC236}">
                <a16:creationId xmlns:a16="http://schemas.microsoft.com/office/drawing/2014/main" id="{DD45E870-6FFB-AA8E-FF1F-830567988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045" y="1825960"/>
            <a:ext cx="1598613" cy="1598613"/>
          </a:xfrm>
          <a:prstGeom prst="rect">
            <a:avLst/>
          </a:prstGeom>
        </p:spPr>
      </p:pic>
      <p:sp>
        <p:nvSpPr>
          <p:cNvPr id="9" name="Content Placeholder 7">
            <a:extLst>
              <a:ext uri="{FF2B5EF4-FFF2-40B4-BE49-F238E27FC236}">
                <a16:creationId xmlns:a16="http://schemas.microsoft.com/office/drawing/2014/main" id="{BDC6E38E-192A-AF3B-BA28-DF856EE49525}"/>
              </a:ext>
            </a:extLst>
          </p:cNvPr>
          <p:cNvSpPr txBox="1">
            <a:spLocks/>
          </p:cNvSpPr>
          <p:nvPr/>
        </p:nvSpPr>
        <p:spPr>
          <a:xfrm>
            <a:off x="9763020" y="1829798"/>
            <a:ext cx="1598400" cy="1598400"/>
          </a:xfrm>
          <a:prstGeom prst="rect">
            <a:avLst/>
          </a:prstGeom>
          <a:solidFill>
            <a:srgbClr val="F7901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AU" sz="2600">
                <a:solidFill>
                  <a:schemeClr val="bg1"/>
                </a:solidFill>
              </a:rPr>
              <a:t>Neglect</a:t>
            </a:r>
          </a:p>
        </p:txBody>
      </p:sp>
      <p:sp>
        <p:nvSpPr>
          <p:cNvPr id="11" name="Title 1">
            <a:extLst>
              <a:ext uri="{FF2B5EF4-FFF2-40B4-BE49-F238E27FC236}">
                <a16:creationId xmlns:a16="http://schemas.microsoft.com/office/drawing/2014/main" id="{E23C4E07-9E4A-3A44-0812-D64628459C30}"/>
              </a:ext>
            </a:extLst>
          </p:cNvPr>
          <p:cNvSpPr txBox="1">
            <a:spLocks/>
          </p:cNvSpPr>
          <p:nvPr/>
        </p:nvSpPr>
        <p:spPr>
          <a:xfrm>
            <a:off x="838200" y="1726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AU" b="1">
                <a:latin typeface="+mn-lt"/>
              </a:rPr>
              <a:t>Types of abuse and neglect</a:t>
            </a:r>
            <a:endParaRPr lang="en-AU">
              <a:latin typeface="+mn-lt"/>
            </a:endParaRPr>
          </a:p>
        </p:txBody>
      </p:sp>
    </p:spTree>
    <p:extLst>
      <p:ext uri="{BB962C8B-B14F-4D97-AF65-F5344CB8AC3E}">
        <p14:creationId xmlns:p14="http://schemas.microsoft.com/office/powerpoint/2010/main" val="2657994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newal">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newal" id="{BC003E5E-7331-4153-AA8F-F8062DC097EC}" vid="{B6EC8124-DBE9-4F61-B7F0-D9959C2E20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3F22AAD13F9241942717C28803A3B7" ma:contentTypeVersion="12" ma:contentTypeDescription="Create a new document." ma:contentTypeScope="" ma:versionID="aea2414647377a30915f05a2f9a2a6b6">
  <xsd:schema xmlns:xsd="http://www.w3.org/2001/XMLSchema" xmlns:xs="http://www.w3.org/2001/XMLSchema" xmlns:p="http://schemas.microsoft.com/office/2006/metadata/properties" xmlns:ns2="c0e7ab58-17c9-4e89-bafa-89648b546eb5" targetNamespace="http://schemas.microsoft.com/office/2006/metadata/properties" ma:root="true" ma:fieldsID="b5939cc4fe7400f321acabefa1bc1840" ns2:_="">
    <xsd:import namespace="c0e7ab58-17c9-4e89-bafa-89648b546eb5"/>
    <xsd:element name="properties">
      <xsd:complexType>
        <xsd:sequence>
          <xsd:element name="documentManagement">
            <xsd:complexType>
              <xsd:all>
                <xsd:element ref="ns2:Hub_x0020_Link" minOccurs="0"/>
                <xsd:element ref="ns2:Category" minOccurs="0"/>
                <xsd:element ref="ns2:Group" minOccurs="0"/>
                <xsd:element ref="ns2:MediaServiceMetadata" minOccurs="0"/>
                <xsd:element ref="ns2:MediaServiceFastMetadata" minOccurs="0"/>
                <xsd:element ref="ns2:MediaServiceSearchProperties" minOccurs="0"/>
                <xsd:element ref="ns2:MediaServiceObjectDetectorVersions" minOccurs="0"/>
                <xsd:element ref="ns2:Sub_x002d_Grou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e7ab58-17c9-4e89-bafa-89648b546eb5" elementFormDefault="qualified">
    <xsd:import namespace="http://schemas.microsoft.com/office/2006/documentManagement/types"/>
    <xsd:import namespace="http://schemas.microsoft.com/office/infopath/2007/PartnerControls"/>
    <xsd:element name="Hub_x0020_Link" ma:index="2" nillable="true" ma:displayName="Hub Link" ma:default="1" ma:internalName="Hub_x0020_Link">
      <xsd:simpleType>
        <xsd:restriction base="dms:Boolean"/>
      </xsd:simpleType>
    </xsd:element>
    <xsd:element name="Category" ma:index="3" nillable="true" ma:displayName="Category" ma:default="Resources" ma:internalName="Category">
      <xsd:simpleType>
        <xsd:restriction base="dms:Text">
          <xsd:maxLength value="255"/>
        </xsd:restriction>
      </xsd:simpleType>
    </xsd:element>
    <xsd:element name="Group" ma:index="4" nillable="true" ma:displayName="Group" ma:default="Ministries" ma:format="Dropdown" ma:internalName="Group">
      <xsd:simpleType>
        <xsd:restriction base="dms:Text">
          <xsd:maxLength value="255"/>
        </xsd:restrictio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SearchProperties" ma:index="9" nillable="true" ma:displayName="MediaServiceSearchProperties" ma:hidden="true" ma:internalName="MediaServiceSearchProperties"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Sub_x002d_Group" ma:index="15" nillable="true" ma:displayName="Sub-Group" ma:default="About" ma:format="Dropdown" ma:internalName="Sub_x002d_Group">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Group xmlns="c0e7ab58-17c9-4e89-bafa-89648b546eb5">Safe Church</Group>
    <Category xmlns="c0e7ab58-17c9-4e89-bafa-89648b546eb5">Resources</Category>
    <Sub_x002d_Group xmlns="c0e7ab58-17c9-4e89-bafa-89648b546eb5">Training Facilitators</Sub_x002d_Group>
    <Hub_x0020_Link xmlns="c0e7ab58-17c9-4e89-bafa-89648b546eb5">true</Hub_x0020_Link>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44A92C-99E6-4D1A-8F9C-911C06E22E91}"/>
</file>

<file path=customXml/itemProps2.xml><?xml version="1.0" encoding="utf-8"?>
<ds:datastoreItem xmlns:ds="http://schemas.openxmlformats.org/officeDocument/2006/customXml" ds:itemID="{DCA5F85E-48D9-476F-9176-AA475A2A9603}">
  <ds:schemaRefs>
    <ds:schemaRef ds:uri="3a2f3b2b-9a34-497b-a24d-e74ef0cf0271"/>
    <ds:schemaRef ds:uri="74ad7a60-a188-4cb7-bafc-bd4d3bf4e5b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E4BBED-4EF9-449F-B6F4-B31F4CD45D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Application>Microsoft Office PowerPoint</Application>
  <PresentationFormat>Widescreen</PresentationFormat>
  <Slides>42</Slides>
  <Notes>42</Notes>
  <HiddenSlides>0</HiddenSlide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renewal</vt:lpstr>
      <vt:lpstr>PowerPoint Presentation</vt:lpstr>
      <vt:lpstr>Purpose</vt:lpstr>
      <vt:lpstr>PowerPoint Presentation</vt:lpstr>
      <vt:lpstr>WARNING</vt:lpstr>
      <vt:lpstr>Historical context of sexual abuse in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Pause and Reflect</vt:lpstr>
      <vt:lpstr>Indicators of sexual abuse - Children</vt:lpstr>
      <vt:lpstr>Grooming</vt:lpstr>
      <vt:lpstr>Possible Indicators of Grooming</vt:lpstr>
      <vt:lpstr>Pause and Reflect</vt:lpstr>
      <vt:lpstr>PowerPoint Presentation</vt:lpstr>
      <vt:lpstr>Behaviours</vt:lpstr>
      <vt:lpstr>PowerPoint Presentation</vt:lpstr>
      <vt:lpstr>PowerPoint Presentation</vt:lpstr>
      <vt:lpstr>PowerPoint Presentation</vt:lpstr>
      <vt:lpstr>Responding to disclosure</vt:lpstr>
      <vt:lpstr>Breathe</vt:lpstr>
      <vt:lpstr>Calm the person</vt:lpstr>
      <vt:lpstr>Assess immediate danger</vt:lpstr>
      <vt:lpstr>Let them know your obligations</vt:lpstr>
      <vt:lpstr>Make a report</vt:lpstr>
      <vt:lpstr>Always call 000 if someone is in immediate danger or life-threatening danger!</vt:lpstr>
      <vt:lpstr>Responding to disclosure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Meri Stoerr</dc:creator>
  <cp:revision>1</cp:revision>
  <dcterms:created xsi:type="dcterms:W3CDTF">2025-02-03T03:37:33Z</dcterms:created>
  <dcterms:modified xsi:type="dcterms:W3CDTF">2025-03-27T02:15:21Z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0x010100023F22AAD13F9241942717C28803A3B7</vt:lpwstr>
  </property>
  <property fmtid="{D5CDD505-2E9C-101B-9397-08002B2CF9AE}" pid="3" name="MediaServiceImageTags">
    <vt:lpwstr/>
  </property>
  <property fmtid="{D5CDD505-2E9C-101B-9397-08002B2CF9AE}" pid="4" name="Document_x0020_Type">
    <vt:lpwstr>40;#Tool|acbe875f-f95e-40ee-8fb5-b25e3ee78613</vt:lpwstr>
  </property>
  <property fmtid="{D5CDD505-2E9C-101B-9397-08002B2CF9AE}" pid="5" name="Document Type">
    <vt:lpwstr>40;#Tool|acbe875f-f95e-40ee-8fb5-b25e3ee78613</vt:lpwstr>
  </property>
  <property fmtid="{D5CDD505-2E9C-101B-9397-08002B2CF9AE}" pid="6" name="PolicyArea">
    <vt:lpwstr>C. Risk and Compliance</vt:lpwstr>
  </property>
  <property fmtid="{D5CDD505-2E9C-101B-9397-08002B2CF9AE}" pid="7" name="Order">
    <vt:lpwstr>239600.000000000</vt:lpwstr>
  </property>
  <property fmtid="{D5CDD505-2E9C-101B-9397-08002B2CF9AE}" pid="8" name="xd_ProgID">
    <vt:lpwstr/>
  </property>
  <property fmtid="{D5CDD505-2E9C-101B-9397-08002B2CF9AE}" pid="9" name="PolicySub-Area2">
    <vt:lpwstr>C2.1 Safe ministry with children policy</vt:lpwstr>
  </property>
  <property fmtid="{D5CDD505-2E9C-101B-9397-08002B2CF9AE}" pid="10" name="_SourceUrl">
    <vt:lpwstr/>
  </property>
  <property fmtid="{D5CDD505-2E9C-101B-9397-08002B2CF9AE}" pid="11" name="_SharedFileIndex">
    <vt:lpwstr/>
  </property>
  <property fmtid="{D5CDD505-2E9C-101B-9397-08002B2CF9AE}" pid="12" name="ComplianceAssetId">
    <vt:lpwstr/>
  </property>
  <property fmtid="{D5CDD505-2E9C-101B-9397-08002B2CF9AE}" pid="13" name="TemplateUrl">
    <vt:lpwstr/>
  </property>
  <property fmtid="{D5CDD505-2E9C-101B-9397-08002B2CF9AE}" pid="14" name="PolicySub-Area3">
    <vt:lpwstr>C2.1.1 Overseeing safe ministry with children</vt:lpwstr>
  </property>
  <property fmtid="{D5CDD505-2E9C-101B-9397-08002B2CF9AE}" pid="15" name="Website?">
    <vt:lpwstr>true</vt:lpwstr>
  </property>
  <property fmtid="{D5CDD505-2E9C-101B-9397-08002B2CF9AE}" pid="16" name="_ExtendedDescription">
    <vt:lpwstr/>
  </property>
  <property fmtid="{D5CDD505-2E9C-101B-9397-08002B2CF9AE}" pid="17" name="TriggerFlowInfo">
    <vt:lpwstr/>
  </property>
  <property fmtid="{D5CDD505-2E9C-101B-9397-08002B2CF9AE}" pid="18" name="PolicySub-Area">
    <vt:lpwstr>C2 Safe Ministry</vt:lpwstr>
  </property>
  <property fmtid="{D5CDD505-2E9C-101B-9397-08002B2CF9AE}" pid="19" name="xd_Signature">
    <vt:lpwstr/>
  </property>
  <property fmtid="{D5CDD505-2E9C-101B-9397-08002B2CF9AE}" pid="20" name="PolicyContact">
    <vt:lpwstr>28;#Lynde Davy</vt:lpwstr>
  </property>
  <property fmtid="{D5CDD505-2E9C-101B-9397-08002B2CF9AE}" pid="21" name="e62c86934be8429c8e3ab509573e99de">
    <vt:lpwstr>Tool|acbe875f-f95e-40ee-8fb5-b25e3ee78613</vt:lpwstr>
  </property>
</Properties>
</file>